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92" r:id="rId10"/>
    <p:sldId id="393" r:id="rId11"/>
    <p:sldId id="373" r:id="rId12"/>
    <p:sldId id="391" r:id="rId13"/>
    <p:sldId id="394" r:id="rId14"/>
    <p:sldId id="413" r:id="rId15"/>
    <p:sldId id="409" r:id="rId16"/>
    <p:sldId id="412" r:id="rId17"/>
    <p:sldId id="399" r:id="rId18"/>
    <p:sldId id="400" r:id="rId19"/>
    <p:sldId id="411" r:id="rId20"/>
    <p:sldId id="410" r:id="rId21"/>
    <p:sldId id="401" r:id="rId22"/>
    <p:sldId id="408" r:id="rId23"/>
    <p:sldId id="377" r:id="rId24"/>
    <p:sldId id="402" r:id="rId25"/>
    <p:sldId id="407" r:id="rId26"/>
    <p:sldId id="403" r:id="rId27"/>
    <p:sldId id="404" r:id="rId28"/>
    <p:sldId id="406" r:id="rId29"/>
    <p:sldId id="405" r:id="rId30"/>
    <p:sldId id="397" r:id="rId31"/>
    <p:sldId id="374" r:id="rId32"/>
    <p:sldId id="396" r:id="rId33"/>
    <p:sldId id="390" r:id="rId34"/>
    <p:sldId id="395" r:id="rId35"/>
    <p:sldId id="388" r:id="rId36"/>
    <p:sldId id="387" r:id="rId37"/>
    <p:sldId id="334" r:id="rId3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1"/>
            <p14:sldId id="394"/>
            <p14:sldId id="413"/>
            <p14:sldId id="409"/>
            <p14:sldId id="412"/>
            <p14:sldId id="399"/>
            <p14:sldId id="400"/>
            <p14:sldId id="411"/>
            <p14:sldId id="410"/>
            <p14:sldId id="401"/>
            <p14:sldId id="408"/>
            <p14:sldId id="377"/>
            <p14:sldId id="402"/>
            <p14:sldId id="407"/>
            <p14:sldId id="403"/>
            <p14:sldId id="404"/>
            <p14:sldId id="406"/>
            <p14:sldId id="405"/>
            <p14:sldId id="397"/>
            <p14:sldId id="374"/>
            <p14:sldId id="396"/>
            <p14:sldId id="390"/>
            <p14:sldId id="395"/>
            <p14:sldId id="388"/>
            <p14:sldId id="387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1D1"/>
    <a:srgbClr val="4756A0"/>
    <a:srgbClr val="B1C1E4"/>
    <a:srgbClr val="B9B9B9"/>
    <a:srgbClr val="F1F1F1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/>
    <p:restoredTop sz="94719"/>
  </p:normalViewPr>
  <p:slideViewPr>
    <p:cSldViewPr snapToGrid="0">
      <p:cViewPr varScale="1">
        <p:scale>
          <a:sx n="109" d="100"/>
          <a:sy n="109" d="100"/>
        </p:scale>
        <p:origin x="720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4.7614001071218624E-2"/>
          <c:w val="0.26130368841143758"/>
          <c:h val="0.905054106989017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536-F044-9683-AF306EA15244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51,9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536-F044-9683-AF306EA15244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12,5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219-4450-AF1C-2B0FB11BB04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219-4450-AF1C-2B0FB11BB04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219-4450-AF1C-2B0FB11BB04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219-4450-AF1C-2B0FB11BB04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219-4450-AF1C-2B0FB11BB04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219-4450-AF1C-2B0FB11BB04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219-4450-AF1C-2B0FB11BB04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219-4450-AF1C-2B0FB11BB04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219-4450-AF1C-2B0FB11BB04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Сельское, лесное, рыбное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Энергоснабжение</c:v>
                </c:pt>
                <c:pt idx="4">
                  <c:v>Строительство</c:v>
                </c:pt>
                <c:pt idx="5">
                  <c:v>Торговля</c:v>
                </c:pt>
                <c:pt idx="6">
                  <c:v>Транспортировка и хранение</c:v>
                </c:pt>
                <c:pt idx="7">
                  <c:v>Гостиницы и общепит</c:v>
                </c:pt>
                <c:pt idx="8">
                  <c:v>Информация и связь</c:v>
                </c:pt>
                <c:pt idx="9">
                  <c:v>Недвижимое имущество</c:v>
                </c:pt>
                <c:pt idx="10">
                  <c:v>Аренда и деловые услуги</c:v>
                </c:pt>
                <c:pt idx="11">
                  <c:v>Образование</c:v>
                </c:pt>
                <c:pt idx="12">
                  <c:v>Здравоохранение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18.100000000000001</c:v>
                </c:pt>
                <c:pt idx="1">
                  <c:v>0.3</c:v>
                </c:pt>
                <c:pt idx="2">
                  <c:v>3.2</c:v>
                </c:pt>
                <c:pt idx="3">
                  <c:v>1.1000000000000001</c:v>
                </c:pt>
                <c:pt idx="4">
                  <c:v>17.5</c:v>
                </c:pt>
                <c:pt idx="5" formatCode="#,##0">
                  <c:v>18</c:v>
                </c:pt>
                <c:pt idx="6" formatCode="#,##0">
                  <c:v>5.2</c:v>
                </c:pt>
                <c:pt idx="7" formatCode="#,##0">
                  <c:v>4.0999999999999996</c:v>
                </c:pt>
                <c:pt idx="8" formatCode="#,##0">
                  <c:v>1.9</c:v>
                </c:pt>
                <c:pt idx="9" formatCode="#,##0">
                  <c:v>9.5</c:v>
                </c:pt>
                <c:pt idx="10" formatCode="#,##0">
                  <c:v>1.2</c:v>
                </c:pt>
                <c:pt idx="11" formatCode="#,##0">
                  <c:v>6.3</c:v>
                </c:pt>
                <c:pt idx="12" formatCode="#,##0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923453711"/>
        <c:axId val="1217394272"/>
      </c:barChart>
      <c:catAx>
        <c:axId val="92345371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Pt>
            <c:idx val="2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5-74CC-7149-9EE5-F5E81176CC68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29558,3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4CC-7149-9EE5-F5E81176CC6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CC-7149-9EE5-F5E81176CC6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CC-7149-9EE5-F5E81176CC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малый и микро бизнес</c:v>
                </c:pt>
                <c:pt idx="1">
                  <c:v>средний бизес</c:v>
                </c:pt>
                <c:pt idx="2">
                  <c:v>крубный бизес</c:v>
                </c:pt>
              </c:strCache>
            </c:strRef>
          </c:cat>
          <c:val>
            <c:numRef>
              <c:f>Лист1!$B$2:$B$4</c:f>
              <c:numCache>
                <c:formatCode>#,##0\ [$₽-419]</c:formatCode>
                <c:ptCount val="3"/>
                <c:pt idx="0">
                  <c:v>33500</c:v>
                </c:pt>
                <c:pt idx="1">
                  <c:v>34475</c:v>
                </c:pt>
                <c:pt idx="2">
                  <c:v>42911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20500,5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D2E-2D4B-B55A-631E22352E3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2E-2D4B-B55A-631E22352E3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22700,200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D2E-2D4B-B55A-631E22352E35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21200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сельское, лесное хозяйство, охота </c:v>
                </c:pt>
                <c:pt idx="1">
                  <c:v>ос. управление. соцобеспечение, безопасность</c:v>
                </c:pt>
                <c:pt idx="2">
                  <c:v>обеспечение электрической энергией, газом и паром</c:v>
                </c:pt>
                <c:pt idx="3">
                  <c:v>обрабатывающее производство</c:v>
                </c:pt>
              </c:strCache>
            </c:strRef>
          </c:cat>
          <c:val>
            <c:numRef>
              <c:f>Лист1!$B$2:$B$5</c:f>
              <c:numCache>
                <c:formatCode>#,##0\ [$₽-419]</c:formatCode>
                <c:ptCount val="4"/>
                <c:pt idx="0">
                  <c:v>35900</c:v>
                </c:pt>
                <c:pt idx="1">
                  <c:v>47194</c:v>
                </c:pt>
                <c:pt idx="2">
                  <c:v>48586</c:v>
                </c:pt>
                <c:pt idx="3">
                  <c:v>49590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ru-ID" smtClean="0"/>
              <a:t>10/22/2024</a:t>
            </a:fld>
            <a:endParaRPr lang="ru-I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I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I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5556C-60AF-46D0-83AA-90621BEB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4349C55-90A8-9A67-51C2-D5D720A79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4A92E0C-4553-9AB7-61F2-5BAF1D376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2BC01F-2F9B-625E-9FB0-1DAD601E0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023738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51B15-0416-0886-5BCE-0F9225147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3E3169A-EDE9-9E99-32A0-5E2588E9C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5A73575-0100-34F0-A108-21C074372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68C2B-C0CC-A7CE-D8C7-E739E7AB5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504425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DBB93-B757-138D-B134-2ED1B4D97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747CA01-0EBC-EB1B-552C-CF6A5BC65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1CEB553-9204-3270-9127-1D0254F81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61B194-9608-E569-C7DD-6CE7A7FC9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989558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37916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78933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EFCB3-F444-3464-6D78-5FDD8603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3CA8F6C-2725-BC6F-E221-3DEF1580A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C1BBA83-74B5-F137-A563-6ECC6ECEE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8D06B8-79DC-8D65-1F20-613335367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178932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53593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22.10.2024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22.10.2024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22.10.2024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22.10.2024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22.10.2024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22.10.2024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22.10.2024</a:t>
            </a:fld>
            <a:endParaRPr lang="ru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22.10.2024</a:t>
            </a:fld>
            <a:endParaRPr lang="ru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22.10.2024</a:t>
            </a:fld>
            <a:endParaRPr lang="ru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22.10.2024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22.10.2024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22.10.2024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40.png"/><Relationship Id="rId3" Type="http://schemas.openxmlformats.org/officeDocument/2006/relationships/image" Target="../media/image37.png"/><Relationship Id="rId21" Type="http://schemas.openxmlformats.org/officeDocument/2006/relationships/image" Target="../media/image43.png"/><Relationship Id="rId12" Type="http://schemas.openxmlformats.org/officeDocument/2006/relationships/image" Target="../media/image91.svg"/><Relationship Id="rId17" Type="http://schemas.openxmlformats.org/officeDocument/2006/relationships/hyperlink" Target="https://flnka.ru/uploads/posts/2020-07/1593815762_2020-07-04_01-27-16.png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3.sv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8.png"/><Relationship Id="rId15" Type="http://schemas.openxmlformats.org/officeDocument/2006/relationships/image" Target="../media/image39.png"/><Relationship Id="rId23" Type="http://schemas.openxmlformats.org/officeDocument/2006/relationships/image" Target="../media/image45.jpeg"/><Relationship Id="rId10" Type="http://schemas.openxmlformats.org/officeDocument/2006/relationships/image" Target="../media/image89.svg"/><Relationship Id="rId19" Type="http://schemas.openxmlformats.org/officeDocument/2006/relationships/image" Target="../media/image41.png"/><Relationship Id="rId14" Type="http://schemas.openxmlformats.org/officeDocument/2006/relationships/image" Target="../media/image24.svg"/><Relationship Id="rId22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1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53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57.png"/><Relationship Id="rId4" Type="http://schemas.openxmlformats.org/officeDocument/2006/relationships/image" Target="../media/image11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6.xml"/><Relationship Id="rId18" Type="http://schemas.openxmlformats.org/officeDocument/2006/relationships/slide" Target="slide23.xml"/><Relationship Id="rId26" Type="http://schemas.openxmlformats.org/officeDocument/2006/relationships/slide" Target="slide35.xml"/><Relationship Id="rId3" Type="http://schemas.openxmlformats.org/officeDocument/2006/relationships/slide" Target="slide4.xml"/><Relationship Id="rId21" Type="http://schemas.openxmlformats.org/officeDocument/2006/relationships/slide" Target="slide27.xml"/><Relationship Id="rId7" Type="http://schemas.openxmlformats.org/officeDocument/2006/relationships/slide" Target="slide8.xml"/><Relationship Id="rId12" Type="http://schemas.openxmlformats.org/officeDocument/2006/relationships/slide" Target="slide15.xml"/><Relationship Id="rId17" Type="http://schemas.openxmlformats.org/officeDocument/2006/relationships/slide" Target="slide22.xml"/><Relationship Id="rId25" Type="http://schemas.openxmlformats.org/officeDocument/2006/relationships/slide" Target="slide33.xml"/><Relationship Id="rId2" Type="http://schemas.openxmlformats.org/officeDocument/2006/relationships/slide" Target="slide3.xml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29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24" Type="http://schemas.openxmlformats.org/officeDocument/2006/relationships/slide" Target="slide31.xml"/><Relationship Id="rId5" Type="http://schemas.openxmlformats.org/officeDocument/2006/relationships/slide" Target="slide6.xml"/><Relationship Id="rId15" Type="http://schemas.openxmlformats.org/officeDocument/2006/relationships/slide" Target="slide20.xml"/><Relationship Id="rId23" Type="http://schemas.openxmlformats.org/officeDocument/2006/relationships/slide" Target="slide30.xml"/><Relationship Id="rId28" Type="http://schemas.openxmlformats.org/officeDocument/2006/relationships/slide" Target="slide37.xml"/><Relationship Id="rId10" Type="http://schemas.openxmlformats.org/officeDocument/2006/relationships/slide" Target="slide11.xml"/><Relationship Id="rId19" Type="http://schemas.openxmlformats.org/officeDocument/2006/relationships/slide" Target="slide24.xml"/><Relationship Id="rId31" Type="http://schemas.openxmlformats.org/officeDocument/2006/relationships/image" Target="../media/image3.jpg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7.xml"/><Relationship Id="rId22" Type="http://schemas.openxmlformats.org/officeDocument/2006/relationships/slide" Target="slide28.xml"/><Relationship Id="rId27" Type="http://schemas.openxmlformats.org/officeDocument/2006/relationships/slide" Target="slide36.xml"/><Relationship Id="rId30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57.png"/><Relationship Id="rId4" Type="http://schemas.openxmlformats.org/officeDocument/2006/relationships/image" Target="../media/image11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11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svg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39.svg"/><Relationship Id="rId4" Type="http://schemas.openxmlformats.org/officeDocument/2006/relationships/image" Target="../media/image114.svg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12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5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svg"/><Relationship Id="rId10" Type="http://schemas.openxmlformats.org/officeDocument/2006/relationships/image" Target="../media/image131.sv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svg"/><Relationship Id="rId5" Type="http://schemas.openxmlformats.org/officeDocument/2006/relationships/image" Target="../media/image71.png"/><Relationship Id="rId10" Type="http://schemas.openxmlformats.org/officeDocument/2006/relationships/image" Target="../media/image5.svg"/><Relationship Id="rId4" Type="http://schemas.openxmlformats.org/officeDocument/2006/relationships/image" Target="../media/image139.sv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5.png"/><Relationship Id="rId5" Type="http://schemas.openxmlformats.org/officeDocument/2006/relationships/image" Target="../media/image75.jpeg"/><Relationship Id="rId15" Type="http://schemas.openxmlformats.org/officeDocument/2006/relationships/image" Target="../media/image83.jpe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jpeg"/><Relationship Id="rId1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159.sv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5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56.png"/><Relationship Id="rId4" Type="http://schemas.openxmlformats.org/officeDocument/2006/relationships/image" Target="../media/image11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13" Type="http://schemas.openxmlformats.org/officeDocument/2006/relationships/image" Target="../media/image24.png"/><Relationship Id="rId18" Type="http://schemas.openxmlformats.org/officeDocument/2006/relationships/image" Target="../media/image196.svg"/><Relationship Id="rId3" Type="http://schemas.openxmlformats.org/officeDocument/2006/relationships/image" Target="../media/image94.png"/><Relationship Id="rId21" Type="http://schemas.openxmlformats.org/officeDocument/2006/relationships/image" Target="../media/image99.png"/><Relationship Id="rId7" Type="http://schemas.openxmlformats.org/officeDocument/2006/relationships/image" Target="../media/image25.png"/><Relationship Id="rId12" Type="http://schemas.openxmlformats.org/officeDocument/2006/relationships/image" Target="../media/image194.sv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16.svg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96.png"/><Relationship Id="rId5" Type="http://schemas.openxmlformats.org/officeDocument/2006/relationships/image" Target="../media/image95.png"/><Relationship Id="rId15" Type="http://schemas.openxmlformats.org/officeDocument/2006/relationships/image" Target="../media/image59.png"/><Relationship Id="rId10" Type="http://schemas.openxmlformats.org/officeDocument/2006/relationships/image" Target="../media/image26.svg"/><Relationship Id="rId19" Type="http://schemas.openxmlformats.org/officeDocument/2006/relationships/image" Target="../media/image98.png"/><Relationship Id="rId4" Type="http://schemas.openxmlformats.org/officeDocument/2006/relationships/image" Target="../media/image190.svg"/><Relationship Id="rId9" Type="http://schemas.openxmlformats.org/officeDocument/2006/relationships/image" Target="../media/image60.png"/><Relationship Id="rId14" Type="http://schemas.openxmlformats.org/officeDocument/2006/relationships/image" Target="../media/image57.svg"/><Relationship Id="rId22" Type="http://schemas.openxmlformats.org/officeDocument/2006/relationships/image" Target="../media/image19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4.jpg"/><Relationship Id="rId7" Type="http://schemas.openxmlformats.org/officeDocument/2006/relationships/image" Target="../media/image12.png"/><Relationship Id="rId12" Type="http://schemas.openxmlformats.org/officeDocument/2006/relationships/image" Target="../media/image2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2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15.png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2.png"/><Relationship Id="rId18" Type="http://schemas.openxmlformats.org/officeDocument/2006/relationships/image" Target="../media/image57.svg"/><Relationship Id="rId3" Type="http://schemas.openxmlformats.org/officeDocument/2006/relationships/image" Target="../media/image17.png"/><Relationship Id="rId21" Type="http://schemas.openxmlformats.org/officeDocument/2006/relationships/image" Target="../media/image59.svg"/><Relationship Id="rId7" Type="http://schemas.openxmlformats.org/officeDocument/2006/relationships/image" Target="../media/image19.png"/><Relationship Id="rId12" Type="http://schemas.openxmlformats.org/officeDocument/2006/relationships/image" Target="../media/image51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image" Target="../media/image49.svg"/><Relationship Id="rId19" Type="http://schemas.openxmlformats.org/officeDocument/2006/relationships/hyperlink" Target="https://old.domorost.ru/maps/country/rossiya/region/dagestan/district/rutulskij-rajon/type/soil/slug/i-bh-u-2c" TargetMode="External"/><Relationship Id="rId4" Type="http://schemas.openxmlformats.org/officeDocument/2006/relationships/image" Target="../media/image43.svg"/><Relationship Id="rId9" Type="http://schemas.openxmlformats.org/officeDocument/2006/relationships/image" Target="../media/image20.png"/><Relationship Id="rId14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27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7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34.png"/><Relationship Id="rId17" Type="http://schemas.openxmlformats.org/officeDocument/2006/relationships/image" Target="../media/image81.svg"/><Relationship Id="rId2" Type="http://schemas.openxmlformats.org/officeDocument/2006/relationships/image" Target="../media/image30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75.svg"/><Relationship Id="rId5" Type="http://schemas.openxmlformats.org/officeDocument/2006/relationships/image" Target="../media/image71.svg"/><Relationship Id="rId15" Type="http://schemas.openxmlformats.org/officeDocument/2006/relationships/image" Target="../media/image79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22.sv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53306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ДАГЕСТАН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FDDAF-2233-3B22-2472-B4AB898D053E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351" y="1613592"/>
            <a:ext cx="2418672" cy="22234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1" y="1180034"/>
            <a:ext cx="7328567" cy="32249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193" y="155394"/>
            <a:ext cx="767577" cy="7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6" y="5217886"/>
            <a:ext cx="9176347" cy="108000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627016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872824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872824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551329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услуг водоснабжения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теплоснабжения, электроснабжения                 и транспортного обслуживания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FAD5A-EE6F-8C60-E3B8-C76D8952E3A6}"/>
              </a:ext>
            </a:extLst>
          </p:cNvPr>
          <p:cNvSpPr txBox="1"/>
          <p:nvPr/>
        </p:nvSpPr>
        <p:spPr>
          <a:xfrm>
            <a:off x="6851723" y="5716497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качество автомобильных дорог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996246" y="3235575"/>
            <a:ext cx="974462" cy="512899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7232205" y="3649596"/>
            <a:ext cx="943773" cy="475977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475080" y="3120117"/>
            <a:ext cx="3112335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:a16="http://schemas.microsoft.com/office/drawing/2014/main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321526" y="4031628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ID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УНИЦИПАЛЬНОГО РАЙОНА «РУТУЛЬСКИЙ РВАЙОН»</a:t>
            </a:r>
            <a:endParaRPr lang="ru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6835241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35241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57911A3B-BCB5-2A47-5B07-3112694A3637}"/>
              </a:ext>
            </a:extLst>
          </p:cNvPr>
          <p:cNvSpPr/>
          <p:nvPr/>
        </p:nvSpPr>
        <p:spPr>
          <a:xfrm>
            <a:off x="6835241" y="3931031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6835241" y="5181886"/>
            <a:ext cx="2968121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52016" y="2581419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Старинный минарет с..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Шиназ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2418" y="2686738"/>
            <a:ext cx="947263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музей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с.Рутул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2015" y="5878677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Медресе 11 века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с.Цахур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612417" y="5878675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Дюльтичайское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озеро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5" y="4283906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Джума мечеть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с.Рутул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2417" y="4176183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Водопад «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Бирчек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с.Шиназ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051059" y="1906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музей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id="{0EE3CC0B-A20D-6AAF-CF54-F2982CA05721}"/>
              </a:ext>
            </a:extLst>
          </p:cNvPr>
          <p:cNvSpPr/>
          <p:nvPr/>
        </p:nvSpPr>
        <p:spPr>
          <a:xfrm>
            <a:off x="7051059" y="1556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+2391%</a:t>
            </a:r>
            <a:r>
              <a:rPr lang="en-US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051059" y="3158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12" name="Скругленный прямоугольник 211">
            <a:extLst>
              <a:ext uri="{FF2B5EF4-FFF2-40B4-BE49-F238E27FC236}">
                <a16:creationId xmlns:a16="http://schemas.microsoft.com/office/drawing/2014/main" id="{EF3E43EC-A155-BABE-59F4-F2F66FC0AFD4}"/>
              </a:ext>
            </a:extLst>
          </p:cNvPr>
          <p:cNvSpPr/>
          <p:nvPr/>
        </p:nvSpPr>
        <p:spPr>
          <a:xfrm>
            <a:off x="7051059" y="2808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+353%</a:t>
            </a:r>
            <a:r>
              <a:rPr lang="en-US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5" name="Прямая соединительная линия 214">
            <a:extLst>
              <a:ext uri="{FF2B5EF4-FFF2-40B4-BE49-F238E27FC236}">
                <a16:creationId xmlns:a16="http://schemas.microsoft.com/office/drawing/2014/main" id="{A1D634EA-C74C-CC81-4667-B8ECEF23337C}"/>
              </a:ext>
            </a:extLst>
          </p:cNvPr>
          <p:cNvCxnSpPr>
            <a:cxnSpLocks/>
          </p:cNvCxnSpPr>
          <p:nvPr/>
        </p:nvCxnSpPr>
        <p:spPr>
          <a:xfrm>
            <a:off x="8311139" y="3178086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FBEEAE70-6840-7A11-B794-6BEA822187D0}"/>
              </a:ext>
            </a:extLst>
          </p:cNvPr>
          <p:cNvSpPr txBox="1"/>
          <p:nvPr/>
        </p:nvSpPr>
        <p:spPr>
          <a:xfrm>
            <a:off x="8446301" y="3189733"/>
            <a:ext cx="8938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—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пешеходных,         более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—33 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выездных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7E0849A3-C1B7-174D-F8FC-4331E6E8CF51}"/>
              </a:ext>
            </a:extLst>
          </p:cNvPr>
          <p:cNvSpPr txBox="1"/>
          <p:nvPr/>
        </p:nvSpPr>
        <p:spPr>
          <a:xfrm>
            <a:off x="7051059" y="44098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274B9E21-F2CE-7A7D-DD68-76C0B7F2B2A9}"/>
              </a:ext>
            </a:extLst>
          </p:cNvPr>
          <p:cNvSpPr txBox="1"/>
          <p:nvPr/>
        </p:nvSpPr>
        <p:spPr>
          <a:xfrm>
            <a:off x="7051059" y="4787827"/>
            <a:ext cx="1481322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Обслуже</a:t>
            </a:r>
            <a:endParaRPr lang="ru-RU" sz="9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endParaRPr lang="ru-RU" sz="9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экскурсиями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FA563426-A606-79B1-A5F7-DD5BE611BA68}"/>
              </a:ext>
            </a:extLst>
          </p:cNvPr>
          <p:cNvSpPr/>
          <p:nvPr/>
        </p:nvSpPr>
        <p:spPr>
          <a:xfrm>
            <a:off x="7051059" y="4059116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+3576%</a:t>
            </a:r>
            <a:r>
              <a:rPr lang="en-US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4" name="Прямая соединительная линия 223">
            <a:extLst>
              <a:ext uri="{FF2B5EF4-FFF2-40B4-BE49-F238E27FC236}">
                <a16:creationId xmlns:a16="http://schemas.microsoft.com/office/drawing/2014/main" id="{DCBDE1CB-3585-DE0D-B192-CCEC93B165CF}"/>
              </a:ext>
            </a:extLst>
          </p:cNvPr>
          <p:cNvCxnSpPr>
            <a:cxnSpLocks/>
          </p:cNvCxnSpPr>
          <p:nvPr/>
        </p:nvCxnSpPr>
        <p:spPr>
          <a:xfrm>
            <a:off x="8311139" y="4428942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id="{666679B6-FEC7-312A-D5D8-9B8E195FC32D}"/>
              </a:ext>
            </a:extLst>
          </p:cNvPr>
          <p:cNvSpPr txBox="1"/>
          <p:nvPr/>
        </p:nvSpPr>
        <p:spPr>
          <a:xfrm>
            <a:off x="8446301" y="4440589"/>
            <a:ext cx="8255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индивидуальных посетителей — 3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051059" y="5313683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051059" y="5555161"/>
            <a:ext cx="825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Махачкала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Уфа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Волгоград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EC006853-1759-BDB6-6911-2586A3F1D762}"/>
              </a:ext>
            </a:extLst>
          </p:cNvPr>
          <p:cNvSpPr txBox="1"/>
          <p:nvPr/>
        </p:nvSpPr>
        <p:spPr>
          <a:xfrm>
            <a:off x="8311139" y="5558264"/>
            <a:ext cx="82559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:a16="http://schemas.microsoft.com/office/drawing/2014/main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327035" y="525102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Рисунок 49" descr="https://flnka.ru/uploads/posts/2020-07/thumbs/1593815762_2020-07-04_01-27-16.png">
            <a:hlinkClick r:id="rId17" tgtFrame="&quot;_blank&quot;"/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2" y="4787827"/>
            <a:ext cx="1877796" cy="130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 descr="Picture background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1" y="4819037"/>
            <a:ext cx="2005965" cy="142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Экскурсия в Рутульский национальный музей (Россия, Дагестан) фото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899" y="1525351"/>
            <a:ext cx="1901320" cy="148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59" y="3139435"/>
            <a:ext cx="1906758" cy="1473002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6" y="1392990"/>
            <a:ext cx="1976248" cy="161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 descr="Picture background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84" y="3026954"/>
            <a:ext cx="2011680" cy="1727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1459495" y="380552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pPr algn="ctr"/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A5F051-E20D-AD88-EE11-D3FFBACF9B5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8" y="1119216"/>
            <a:ext cx="9251740" cy="51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45A40C3D-5FE2-E053-3290-D28F2204372C}"/>
              </a:ext>
            </a:extLst>
          </p:cNvPr>
          <p:cNvSpPr/>
          <p:nvPr/>
        </p:nvSpPr>
        <p:spPr>
          <a:xfrm>
            <a:off x="6835241" y="1429319"/>
            <a:ext cx="2968121" cy="4878504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F2BF197B-A448-E079-7BC3-CC0BAF390F9F}"/>
              </a:ext>
            </a:extLst>
          </p:cNvPr>
          <p:cNvSpPr/>
          <p:nvPr/>
        </p:nvSpPr>
        <p:spPr>
          <a:xfrm>
            <a:off x="750637" y="1525350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7F9C4-38A1-7877-08F5-FF97015D71C6}"/>
              </a:ext>
            </a:extLst>
          </p:cNvPr>
          <p:cNvSpPr txBox="1"/>
          <p:nvPr/>
        </p:nvSpPr>
        <p:spPr>
          <a:xfrm>
            <a:off x="627016" y="596313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pPr algn="ctr"/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2697CC25-E141-68D7-3AF7-2D6890050277}"/>
              </a:ext>
            </a:extLst>
          </p:cNvPr>
          <p:cNvSpPr txBox="1"/>
          <p:nvPr/>
        </p:nvSpPr>
        <p:spPr>
          <a:xfrm>
            <a:off x="2652016" y="3355264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949 лет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Цахурскому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медресе*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7051059" y="4037820"/>
            <a:ext cx="239319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95 </a:t>
            </a: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летие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МР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«Рутульский район»  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году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7E3A4C9-2BF0-143F-A841-6178A0FDF96B}"/>
              </a:ext>
            </a:extLst>
          </p:cNvPr>
          <p:cNvSpPr txBox="1"/>
          <p:nvPr/>
        </p:nvSpPr>
        <p:spPr>
          <a:xfrm>
            <a:off x="7007756" y="4899159"/>
            <a:ext cx="2887486" cy="1923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 центральных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райцентра и сельских поселений, строительство зон отдыха</a:t>
            </a: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масштабных праздничных мероприятий для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жителей в честь 95 </a:t>
            </a:r>
            <a:r>
              <a:rPr lang="ru-RU" sz="9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летия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</a:t>
            </a:r>
          </a:p>
          <a:p>
            <a:pPr>
              <a:lnSpc>
                <a:spcPts val="980"/>
              </a:lnSpc>
            </a:pPr>
            <a:endParaRPr lang="ru-RU" sz="9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endParaRPr lang="ru-RU" sz="9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бюста герою РФ </a:t>
            </a:r>
            <a:r>
              <a:rPr lang="ru-RU" sz="90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Магомеджанову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М.К.</a:t>
            </a:r>
          </a:p>
          <a:p>
            <a:pPr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endParaRPr lang="ru-RU" sz="9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endParaRPr lang="ru-RU" sz="9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endParaRPr lang="ru-RU" sz="9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7757ABF-CE18-4EF4-9BF0-AE7C8D81B176}"/>
              </a:ext>
            </a:extLst>
          </p:cNvPr>
          <p:cNvSpPr/>
          <p:nvPr/>
        </p:nvSpPr>
        <p:spPr>
          <a:xfrm>
            <a:off x="3369429" y="6044125"/>
            <a:ext cx="321962" cy="363213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399365B-8394-2661-767B-A9A723347202}"/>
              </a:ext>
            </a:extLst>
          </p:cNvPr>
          <p:cNvSpPr/>
          <p:nvPr/>
        </p:nvSpPr>
        <p:spPr>
          <a:xfrm>
            <a:off x="3725362" y="1525350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793D5F30-060A-B010-4F6B-9E7C5FE58BF0}"/>
              </a:ext>
            </a:extLst>
          </p:cNvPr>
          <p:cNvSpPr/>
          <p:nvPr/>
        </p:nvSpPr>
        <p:spPr>
          <a:xfrm>
            <a:off x="6222641" y="9483509"/>
            <a:ext cx="1412358" cy="1300313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CC857-D470-2C25-1213-6644A90B3344}"/>
              </a:ext>
            </a:extLst>
          </p:cNvPr>
          <p:cNvSpPr txBox="1"/>
          <p:nvPr/>
        </p:nvSpPr>
        <p:spPr>
          <a:xfrm>
            <a:off x="5626740" y="3355263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95 лет 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Рутульскому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району 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45823-3F3F-E5A0-0E3E-A266C73C7D03}"/>
              </a:ext>
            </a:extLst>
          </p:cNvPr>
          <p:cNvSpPr txBox="1"/>
          <p:nvPr/>
        </p:nvSpPr>
        <p:spPr>
          <a:xfrm>
            <a:off x="2652013" y="5847590"/>
            <a:ext cx="847706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Опустевшее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селоИче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47C672-4E28-C96F-D4F6-4966E6FCADA2}"/>
              </a:ext>
            </a:extLst>
          </p:cNvPr>
          <p:cNvSpPr txBox="1"/>
          <p:nvPr/>
        </p:nvSpPr>
        <p:spPr>
          <a:xfrm>
            <a:off x="7051059" y="4675948"/>
            <a:ext cx="23931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3DD2700-A571-94E3-0A7B-00460B7B17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6" t="2398" r="19259" b="4635"/>
          <a:stretch>
            <a:fillRect/>
          </a:stretch>
        </p:blipFill>
        <p:spPr>
          <a:xfrm>
            <a:off x="750640" y="1525351"/>
            <a:ext cx="1799523" cy="2260800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F06D10A-91DC-D26F-7FCC-5E23D5A2F0C9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*Юбилейные даты 2022 года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 descr="https://flnka.ru/uploads/posts/2020-07/thumbs/1593814826_rutul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651" y="1525349"/>
            <a:ext cx="2365649" cy="215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0" t="5664" r="49045" b="34911"/>
          <a:stretch/>
        </p:blipFill>
        <p:spPr bwMode="auto">
          <a:xfrm>
            <a:off x="720969" y="1503485"/>
            <a:ext cx="1886707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13" y="4047209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240" y="1420335"/>
            <a:ext cx="2968121" cy="2453076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390" y="4037820"/>
            <a:ext cx="2380169" cy="20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ru-ID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ru-ID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ru-ID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инфраструктуру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бизнес-инфраструктуру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ехнопарки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бизнес-инкубаторы, ОЭЗ)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Ограничено возможность реализации инвестиционных проектов за счёт собственных средств,                   сложность с привлечением заемных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средств, удаленность района от столицы и городов Республики Дагестан, и от железной дороги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ru-ID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 МО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инвесторов из-за удаленности района от городов Республики. Инвестиционный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уполномоченный не может напрямую обратиться к инвестору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8BEBAD2-D09C-C4AC-9A5E-47F8DDCD9DF5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 Корпорации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Республики Дагестан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населения из района, 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специалистов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E6B4D0FC-EC46-8BB2-BEEE-F8A090BDDAB0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информирования предпринимателей о мерах поддержки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2A2349C4-C93F-84C0-423A-1D9838FE5145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проектного офиса и составление дорожной карты для инвесторов,                  а также активное информирование предпринимателей и инвесторов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преимуществах работы с инвестиционным уполномоченным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5BE55F86-A0F7-1A11-42D9-4BF67DE7A1A0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интересующим проектам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C9819-F6F6-A28F-BC53-1D0301C00B19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«РУТУЛЬСКИЙ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Большая удаленность района от железной дороги, от столицы Республики и городов,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Высокая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зависимость МО от обрабатывающей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промышленности (Фактическое отсутствие </a:t>
            </a:r>
            <a:r>
              <a:rPr kumimoji="0" lang="ru-RU" sz="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</a:t>
            </a:r>
            <a:r>
              <a:rPr kumimoji="0" lang="ru-RU" sz="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рабатывающей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промышленности (</a:t>
            </a:r>
            <a:r>
              <a:rPr kumimoji="0" lang="ru-RU" sz="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миницехов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)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сельскохозяйственной продукции)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кадров, отток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города Республики и за пределы РД.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(отсутствие ) сетей энергоснабжения,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водоснабжения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созданием и развитием бизнеса из-за высокой конкуренции с градообразующими предприятиями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за инвесторов и инвестиционные проекты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Ухудшение экологической обстановки                                                                                                             (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ольшое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количество промышленных предприятий) </a:t>
            </a:r>
            <a:endParaRPr lang="ru-RU" sz="600" b="1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развитыми соседними районами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свободных земель для  ведения бизнеса;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свободной рабочей силы;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Первозданная природа  для развития туристического бизнеса;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Развитая транспортное сообщение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автомобильный транспорт: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почти во все населенные пункты имеется автомобильное сообщение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Богатое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историко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культурное наследие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районе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института поддержки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бизнеса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(Совет по поддержке и развитию предпринимательства при Главе МР)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реки Самур и малых рек для строительства ГЭС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горного, конного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туризма, ,рафтинга на </a:t>
            </a:r>
            <a:r>
              <a:rPr kumimoji="0" lang="ru-RU" sz="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р.Самур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 территории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МО.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новых туристических 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свободных инвестиционных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площадок.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ГЭС на </a:t>
            </a:r>
            <a:r>
              <a:rPr lang="ru-RU" sz="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р.Самур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предприятий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 добыче и первичной переработке горного камня(гранита), по изготовлению из бутового камня строительных материалов-щебня, гравия.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минипредприятий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переработке </a:t>
            </a:r>
            <a:r>
              <a:rPr lang="ru-RU" sz="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мсо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-молочной , плодоовощной продукции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«РУТУЛЬСКИЙ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44600" y="6607261"/>
            <a:ext cx="731788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cs typeface="Arial" panose="020B0604020202020204" pitchFamily="34" charset="0"/>
              </a:rPr>
              <a:t>МУНИЦИПАЛЬНОГО </a:t>
            </a:r>
            <a:r>
              <a:rPr lang="ru-RU" sz="800" dirty="0">
                <a:cs typeface="Arial" panose="020B0604020202020204" pitchFamily="34" charset="0"/>
              </a:rPr>
              <a:t>РАЙОНА «РУТУЛЬСКИЙ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5560D-5C59-4C96-D65E-F6DAD3FFC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Овал 90">
            <a:extLst>
              <a:ext uri="{FF2B5EF4-FFF2-40B4-BE49-F238E27FC236}">
                <a16:creationId xmlns:a16="http://schemas.microsoft.com/office/drawing/2014/main" id="{0D4EE063-A8FB-73BA-9B32-2E86291ABCD2}"/>
              </a:ext>
            </a:extLst>
          </p:cNvPr>
          <p:cNvSpPr/>
          <p:nvPr/>
        </p:nvSpPr>
        <p:spPr>
          <a:xfrm>
            <a:off x="5950315" y="4246915"/>
            <a:ext cx="534771" cy="534771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4AFCDF72-7B91-F8DC-7B8A-3656579337EA}"/>
              </a:ext>
            </a:extLst>
          </p:cNvPr>
          <p:cNvSpPr/>
          <p:nvPr/>
        </p:nvSpPr>
        <p:spPr>
          <a:xfrm>
            <a:off x="2948542" y="1401546"/>
            <a:ext cx="4517527" cy="4906277"/>
          </a:xfrm>
          <a:prstGeom prst="roundRect">
            <a:avLst>
              <a:gd name="adj" fmla="val 450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626C2DAB-B83E-7516-712E-2CC2F3221358}"/>
              </a:ext>
            </a:extLst>
          </p:cNvPr>
          <p:cNvSpPr/>
          <p:nvPr/>
        </p:nvSpPr>
        <p:spPr>
          <a:xfrm>
            <a:off x="627016" y="1406103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DD672-852E-3206-224A-9C5517D3ABBD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BE4846-4E6D-9D6A-4C34-DC43B141DF79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1AFDF004-DC33-A3F8-8AFD-47CA9F4A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9F149E41-2CBD-A3AE-9CA2-267E5551B40C}"/>
              </a:ext>
            </a:extLst>
          </p:cNvPr>
          <p:cNvSpPr/>
          <p:nvPr/>
        </p:nvSpPr>
        <p:spPr>
          <a:xfrm>
            <a:off x="627016" y="3919880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CC2DAD2-8F62-01C2-305D-A67B9B815984}"/>
              </a:ext>
            </a:extLst>
          </p:cNvPr>
          <p:cNvSpPr/>
          <p:nvPr/>
        </p:nvSpPr>
        <p:spPr>
          <a:xfrm>
            <a:off x="7591595" y="1406103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88CC287-6A7A-2D35-D3B4-8A42CB148F10}"/>
              </a:ext>
            </a:extLst>
          </p:cNvPr>
          <p:cNvSpPr/>
          <p:nvPr/>
        </p:nvSpPr>
        <p:spPr>
          <a:xfrm>
            <a:off x="7591595" y="3919880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dirty="0"/>
              <a:t>]]]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AF327F-FBE5-4DEE-668C-8BC28505B1D1}"/>
              </a:ext>
            </a:extLst>
          </p:cNvPr>
          <p:cNvSpPr txBox="1"/>
          <p:nvPr/>
        </p:nvSpPr>
        <p:spPr>
          <a:xfrm>
            <a:off x="627016" y="1640449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ТРУДНЫЕ ДЕТИ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6A96B2-2370-33F8-327F-9032BAD5403E}"/>
              </a:ext>
            </a:extLst>
          </p:cNvPr>
          <p:cNvSpPr txBox="1"/>
          <p:nvPr/>
        </p:nvSpPr>
        <p:spPr>
          <a:xfrm>
            <a:off x="627016" y="4154226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0A8FC2-4277-A36F-7E00-FEF7ED7711E7}"/>
              </a:ext>
            </a:extLst>
          </p:cNvPr>
          <p:cNvSpPr txBox="1"/>
          <p:nvPr/>
        </p:nvSpPr>
        <p:spPr>
          <a:xfrm>
            <a:off x="7591595" y="1635892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B1F1BD-B3B8-C4D7-3B48-47728ABD154D}"/>
              </a:ext>
            </a:extLst>
          </p:cNvPr>
          <p:cNvSpPr txBox="1"/>
          <p:nvPr/>
        </p:nvSpPr>
        <p:spPr>
          <a:xfrm>
            <a:off x="7591595" y="4149669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ДОЙНЫЕ КОРОВЫ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94265-37B0-9C22-5050-24C793FC2990}"/>
              </a:ext>
            </a:extLst>
          </p:cNvPr>
          <p:cNvSpPr txBox="1"/>
          <p:nvPr/>
        </p:nvSpPr>
        <p:spPr>
          <a:xfrm>
            <a:off x="771269" y="1874795"/>
            <a:ext cx="190993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высокими темпами роста,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низкой долей в объеме отгруженной 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могут стать потенциальными Звёздами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(ключевыми отраслями), поэтому                      за ними необходимо внимательно следить          и оказывать поддержку в нужный момент, чтобы в будущем получить большой экономический эффект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DAC841-BE62-E5A7-79B2-1230DC125662}"/>
              </a:ext>
            </a:extLst>
          </p:cNvPr>
          <p:cNvSpPr txBox="1"/>
          <p:nvPr/>
        </p:nvSpPr>
        <p:spPr>
          <a:xfrm>
            <a:off x="1171671" y="3041854"/>
            <a:ext cx="181950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и лесное хозяйство, охота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FFDDD7A0-E56B-3B52-8872-7C4BC09D72DF}"/>
              </a:ext>
            </a:extLst>
          </p:cNvPr>
          <p:cNvSpPr/>
          <p:nvPr/>
        </p:nvSpPr>
        <p:spPr>
          <a:xfrm>
            <a:off x="852980" y="301111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ru-ID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E89EDB-20A8-C234-5E65-E5EFB76DD570}"/>
              </a:ext>
            </a:extLst>
          </p:cNvPr>
          <p:cNvSpPr txBox="1"/>
          <p:nvPr/>
        </p:nvSpPr>
        <p:spPr>
          <a:xfrm>
            <a:off x="1171671" y="3291455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F80134F4-8D85-7CD4-EB55-13694D0CD448}"/>
              </a:ext>
            </a:extLst>
          </p:cNvPr>
          <p:cNvSpPr/>
          <p:nvPr/>
        </p:nvSpPr>
        <p:spPr>
          <a:xfrm>
            <a:off x="852980" y="326008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F5D24D-C551-5359-48AA-942A81303675}"/>
              </a:ext>
            </a:extLst>
          </p:cNvPr>
          <p:cNvSpPr txBox="1"/>
          <p:nvPr/>
        </p:nvSpPr>
        <p:spPr>
          <a:xfrm>
            <a:off x="1171671" y="3555380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водоснабжение, водоотведение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BABDFBE6-1285-05F4-8F17-8B7885204E3E}"/>
              </a:ext>
            </a:extLst>
          </p:cNvPr>
          <p:cNvSpPr/>
          <p:nvPr/>
        </p:nvSpPr>
        <p:spPr>
          <a:xfrm>
            <a:off x="852980" y="351924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3A83EB-E1C5-0666-D4E2-149126576DA6}"/>
              </a:ext>
            </a:extLst>
          </p:cNvPr>
          <p:cNvSpPr txBox="1"/>
          <p:nvPr/>
        </p:nvSpPr>
        <p:spPr>
          <a:xfrm>
            <a:off x="771269" y="4387196"/>
            <a:ext cx="19099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низкими темпами роста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низкой долей отгруженной 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Такие отрасли не стоит поддерживать,         пока они находятся в данной зоне,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если они переместятся, за их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развитием необходимо следить. 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19025EC3-5CB5-00B4-2F5F-2C86AEBF5FCC}"/>
              </a:ext>
            </a:extLst>
          </p:cNvPr>
          <p:cNvSpPr/>
          <p:nvPr/>
        </p:nvSpPr>
        <p:spPr>
          <a:xfrm>
            <a:off x="852980" y="55235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136E047-FB46-BF45-A463-A1A0FA2BB34A}"/>
              </a:ext>
            </a:extLst>
          </p:cNvPr>
          <p:cNvSpPr txBox="1"/>
          <p:nvPr/>
        </p:nvSpPr>
        <p:spPr>
          <a:xfrm>
            <a:off x="1171671" y="5559652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и хранение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7BD759-994E-CA4F-76F7-6125B309FA90}"/>
              </a:ext>
            </a:extLst>
          </p:cNvPr>
          <p:cNvSpPr txBox="1"/>
          <p:nvPr/>
        </p:nvSpPr>
        <p:spPr>
          <a:xfrm>
            <a:off x="7744707" y="1874795"/>
            <a:ext cx="1909938" cy="754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высокими темпами роста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большой долей в объеме отгруженной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отрасли необходимо поддерживать, чтобы сохранять или увеличивать текущие темпы развития и экономический эффект.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14866E1-3855-9071-FFD6-4462C1FB6864}"/>
              </a:ext>
            </a:extLst>
          </p:cNvPr>
          <p:cNvSpPr txBox="1"/>
          <p:nvPr/>
        </p:nvSpPr>
        <p:spPr>
          <a:xfrm>
            <a:off x="8145109" y="3041854"/>
            <a:ext cx="181950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обрабатывающие производства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57614ED5-9C26-34F1-FDDC-2E4106730790}"/>
              </a:ext>
            </a:extLst>
          </p:cNvPr>
          <p:cNvSpPr/>
          <p:nvPr/>
        </p:nvSpPr>
        <p:spPr>
          <a:xfrm>
            <a:off x="7826418" y="3011112"/>
            <a:ext cx="180000" cy="180000"/>
          </a:xfrm>
          <a:prstGeom prst="ellipse">
            <a:avLst/>
          </a:prstGeom>
          <a:solidFill>
            <a:srgbClr val="4756A0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EEBD71E-18E9-339B-01D7-85B024F47426}"/>
              </a:ext>
            </a:extLst>
          </p:cNvPr>
          <p:cNvSpPr txBox="1"/>
          <p:nvPr/>
        </p:nvSpPr>
        <p:spPr>
          <a:xfrm>
            <a:off x="7744707" y="4387196"/>
            <a:ext cx="19099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низкими темпами роста,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высокой долей в объеме отгруженной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относительно региона-конкурента.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данными отраслями необходимо следить и поддерживать в нужный момент, чтобы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сохранить экономический эффект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муниципального округа.</a:t>
            </a: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5FD192F0-7E60-262E-0F35-E2B63AFA2F0F}"/>
              </a:ext>
            </a:extLst>
          </p:cNvPr>
          <p:cNvSpPr/>
          <p:nvPr/>
        </p:nvSpPr>
        <p:spPr>
          <a:xfrm>
            <a:off x="7826418" y="55235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9C1F75B-45FF-0B32-55CB-28C6E9316130}"/>
              </a:ext>
            </a:extLst>
          </p:cNvPr>
          <p:cNvSpPr txBox="1"/>
          <p:nvPr/>
        </p:nvSpPr>
        <p:spPr>
          <a:xfrm>
            <a:off x="8145109" y="5505791"/>
            <a:ext cx="14981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эл. энергией,       газом и паром</a:t>
            </a:r>
          </a:p>
        </p:txBody>
      </p: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BCB84F3B-32A5-CCC4-5297-B59D26BA7A51}"/>
              </a:ext>
            </a:extLst>
          </p:cNvPr>
          <p:cNvGrpSpPr/>
          <p:nvPr/>
        </p:nvGrpSpPr>
        <p:grpSpPr>
          <a:xfrm>
            <a:off x="3035962" y="2469534"/>
            <a:ext cx="4518259" cy="2779436"/>
            <a:chOff x="3035962" y="2469534"/>
            <a:chExt cx="4518259" cy="2779436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EA5CC1B-8014-8513-C7B1-E3B6326D4C52}"/>
                </a:ext>
              </a:extLst>
            </p:cNvPr>
            <p:cNvSpPr txBox="1"/>
            <p:nvPr/>
          </p:nvSpPr>
          <p:spPr>
            <a:xfrm>
              <a:off x="4524086" y="2469534"/>
              <a:ext cx="42289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темп роста отрасли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23F40D9-5A6A-FEFA-5CCD-69917D0F9E4C}"/>
                </a:ext>
              </a:extLst>
            </p:cNvPr>
            <p:cNvSpPr txBox="1"/>
            <p:nvPr/>
          </p:nvSpPr>
          <p:spPr>
            <a:xfrm>
              <a:off x="6982647" y="4763397"/>
              <a:ext cx="57157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доля </a:t>
              </a:r>
            </a:p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объёме отгруженной продукции</a:t>
              </a:r>
            </a:p>
          </p:txBody>
        </p:sp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id="{7898FC0B-5492-90DF-8F8A-FB79AD4C74E7}"/>
                </a:ext>
              </a:extLst>
            </p:cNvPr>
            <p:cNvGrpSpPr/>
            <p:nvPr/>
          </p:nvGrpSpPr>
          <p:grpSpPr>
            <a:xfrm>
              <a:off x="3035962" y="2709128"/>
              <a:ext cx="4013345" cy="2539842"/>
              <a:chOff x="3035962" y="2709128"/>
              <a:chExt cx="4013345" cy="2539842"/>
            </a:xfrm>
          </p:grpSpPr>
          <p:grpSp>
            <p:nvGrpSpPr>
              <p:cNvPr id="97" name="Группа 96">
                <a:extLst>
                  <a:ext uri="{FF2B5EF4-FFF2-40B4-BE49-F238E27FC236}">
                    <a16:creationId xmlns:a16="http://schemas.microsoft.com/office/drawing/2014/main" id="{2078DF91-7E57-CBD4-C219-88B9199E613D}"/>
                  </a:ext>
                </a:extLst>
              </p:cNvPr>
              <p:cNvGrpSpPr/>
              <p:nvPr/>
            </p:nvGrpSpPr>
            <p:grpSpPr>
              <a:xfrm>
                <a:off x="4280413" y="2709128"/>
                <a:ext cx="291929" cy="2539842"/>
                <a:chOff x="4280413" y="2709128"/>
                <a:chExt cx="291929" cy="2539842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B0C6DBF-46CE-B9CB-5519-27BFEF0D5925}"/>
                    </a:ext>
                  </a:extLst>
                </p:cNvPr>
                <p:cNvGrpSpPr/>
                <p:nvPr/>
              </p:nvGrpSpPr>
              <p:grpSpPr>
                <a:xfrm>
                  <a:off x="4518367" y="2709128"/>
                  <a:ext cx="53975" cy="2501371"/>
                  <a:chOff x="4660507" y="2024189"/>
                  <a:chExt cx="53975" cy="2501371"/>
                </a:xfrm>
              </p:grpSpPr>
              <p:cxnSp>
                <p:nvCxnSpPr>
                  <p:cNvPr id="43" name="Прямая со стрелкой 42">
                    <a:extLst>
                      <a:ext uri="{FF2B5EF4-FFF2-40B4-BE49-F238E27FC236}">
                        <a16:creationId xmlns:a16="http://schemas.microsoft.com/office/drawing/2014/main" id="{A995057B-0C8F-9037-E093-4A3A2F4347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687495" y="2024189"/>
                    <a:ext cx="0" cy="250137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Прямая соединительная линия 50">
                    <a:extLst>
                      <a:ext uri="{FF2B5EF4-FFF2-40B4-BE49-F238E27FC236}">
                        <a16:creationId xmlns:a16="http://schemas.microsoft.com/office/drawing/2014/main" id="{ADCFC3A6-F2C1-E7F4-86B4-235F67DBEB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4985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Прямая соединительная линия 51">
                    <a:extLst>
                      <a:ext uri="{FF2B5EF4-FFF2-40B4-BE49-F238E27FC236}">
                        <a16:creationId xmlns:a16="http://schemas.microsoft.com/office/drawing/2014/main" id="{C245104B-2646-3190-FDC2-6CE3033406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14123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Прямая соединительная линия 52">
                    <a:extLst>
                      <a:ext uri="{FF2B5EF4-FFF2-40B4-BE49-F238E27FC236}">
                        <a16:creationId xmlns:a16="http://schemas.microsoft.com/office/drawing/2014/main" id="{FC0667C9-B3F7-767A-085D-ADDB3B3F1C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783896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Прямая соединительная линия 56">
                    <a:extLst>
                      <a:ext uri="{FF2B5EF4-FFF2-40B4-BE49-F238E27FC236}">
                        <a16:creationId xmlns:a16="http://schemas.microsoft.com/office/drawing/2014/main" id="{6AC49062-BAE9-8E84-B427-98D44A833B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426558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Прямая соединительная линия 57">
                    <a:extLst>
                      <a:ext uri="{FF2B5EF4-FFF2-40B4-BE49-F238E27FC236}">
                        <a16:creationId xmlns:a16="http://schemas.microsoft.com/office/drawing/2014/main" id="{3221E3E7-E304-DC2E-96A7-66128F9B9A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069220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Прямая соединительная линия 58">
                    <a:extLst>
                      <a:ext uri="{FF2B5EF4-FFF2-40B4-BE49-F238E27FC236}">
                        <a16:creationId xmlns:a16="http://schemas.microsoft.com/office/drawing/2014/main" id="{A061F306-C035-72DF-B85F-E50B282BF8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71188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Прямая соединительная линия 59">
                    <a:extLst>
                      <a:ext uri="{FF2B5EF4-FFF2-40B4-BE49-F238E27FC236}">
                        <a16:creationId xmlns:a16="http://schemas.microsoft.com/office/drawing/2014/main" id="{12695D56-D0EF-1A54-8599-7B3A8E937C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35454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C1A06D0A-5724-CFF2-9493-CEBA83FB4A2A}"/>
                    </a:ext>
                  </a:extLst>
                </p:cNvPr>
                <p:cNvSpPr txBox="1"/>
                <p:nvPr/>
              </p:nvSpPr>
              <p:spPr>
                <a:xfrm>
                  <a:off x="4392841" y="3014412"/>
                  <a:ext cx="88696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C1B1D1D-D27D-1CBE-8F95-A97F90CB195C}"/>
                    </a:ext>
                  </a:extLst>
                </p:cNvPr>
                <p:cNvSpPr txBox="1"/>
                <p:nvPr/>
              </p:nvSpPr>
              <p:spPr>
                <a:xfrm>
                  <a:off x="4280413" y="3371735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1,8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B22760D-D656-6914-1701-10D8D15472D8}"/>
                    </a:ext>
                  </a:extLst>
                </p:cNvPr>
                <p:cNvSpPr txBox="1"/>
                <p:nvPr/>
              </p:nvSpPr>
              <p:spPr>
                <a:xfrm>
                  <a:off x="4280756" y="3724728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1,6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2A1E24F3-9741-A8BA-60F8-B001EFD652B2}"/>
                    </a:ext>
                  </a:extLst>
                </p:cNvPr>
                <p:cNvSpPr txBox="1"/>
                <p:nvPr/>
              </p:nvSpPr>
              <p:spPr>
                <a:xfrm>
                  <a:off x="4280413" y="4084623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1,4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822D9818-9C44-22B3-012A-B225284C88EC}"/>
                    </a:ext>
                  </a:extLst>
                </p:cNvPr>
                <p:cNvSpPr txBox="1"/>
                <p:nvPr/>
              </p:nvSpPr>
              <p:spPr>
                <a:xfrm>
                  <a:off x="4280413" y="4443780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1,2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6E1EC0F0-D018-4CD7-6FE1-7A42E99B954B}"/>
                    </a:ext>
                  </a:extLst>
                </p:cNvPr>
                <p:cNvSpPr txBox="1"/>
                <p:nvPr/>
              </p:nvSpPr>
              <p:spPr>
                <a:xfrm>
                  <a:off x="4280413" y="515663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</a:p>
              </p:txBody>
            </p:sp>
          </p:grpSp>
          <p:grpSp>
            <p:nvGrpSpPr>
              <p:cNvPr id="96" name="Группа 95">
                <a:extLst>
                  <a:ext uri="{FF2B5EF4-FFF2-40B4-BE49-F238E27FC236}">
                    <a16:creationId xmlns:a16="http://schemas.microsoft.com/office/drawing/2014/main" id="{A5CC59DA-F840-E2A5-64E5-702DC702E48C}"/>
                  </a:ext>
                </a:extLst>
              </p:cNvPr>
              <p:cNvGrpSpPr/>
              <p:nvPr/>
            </p:nvGrpSpPr>
            <p:grpSpPr>
              <a:xfrm>
                <a:off x="3035962" y="4641835"/>
                <a:ext cx="4013345" cy="245440"/>
                <a:chOff x="3035962" y="4641835"/>
                <a:chExt cx="4013345" cy="245440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CB545801-D756-18FD-559A-B7CD97A459DF}"/>
                    </a:ext>
                  </a:extLst>
                </p:cNvPr>
                <p:cNvGrpSpPr/>
                <p:nvPr/>
              </p:nvGrpSpPr>
              <p:grpSpPr>
                <a:xfrm>
                  <a:off x="3116699" y="4641835"/>
                  <a:ext cx="3932608" cy="53975"/>
                  <a:chOff x="3258839" y="4951472"/>
                  <a:chExt cx="3932608" cy="53975"/>
                </a:xfrm>
              </p:grpSpPr>
              <p:cxnSp>
                <p:nvCxnSpPr>
                  <p:cNvPr id="11" name="Прямая со стрелкой 10">
                    <a:extLst>
                      <a:ext uri="{FF2B5EF4-FFF2-40B4-BE49-F238E27FC236}">
                        <a16:creationId xmlns:a16="http://schemas.microsoft.com/office/drawing/2014/main" id="{56E9A66B-1354-7AE0-8725-97D3C2DBA0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58839" y="4978459"/>
                    <a:ext cx="3932608" cy="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Прямая соединительная линия 15">
                    <a:extLst>
                      <a:ext uri="{FF2B5EF4-FFF2-40B4-BE49-F238E27FC236}">
                        <a16:creationId xmlns:a16="http://schemas.microsoft.com/office/drawing/2014/main" id="{807F2122-9B73-53E4-1C91-D44AB8DEB0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6072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Прямая соединительная линия 16">
                    <a:extLst>
                      <a:ext uri="{FF2B5EF4-FFF2-40B4-BE49-F238E27FC236}">
                        <a16:creationId xmlns:a16="http://schemas.microsoft.com/office/drawing/2014/main" id="{CC60EC54-0287-1C7A-DE35-34DB2A8B1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1806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Прямая соединительная линия 17">
                    <a:extLst>
                      <a:ext uri="{FF2B5EF4-FFF2-40B4-BE49-F238E27FC236}">
                        <a16:creationId xmlns:a16="http://schemas.microsoft.com/office/drawing/2014/main" id="{5FC28C74-4989-A9F5-9985-F5F9083F91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540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Прямая соединительная линия 19">
                    <a:extLst>
                      <a:ext uri="{FF2B5EF4-FFF2-40B4-BE49-F238E27FC236}">
                        <a16:creationId xmlns:a16="http://schemas.microsoft.com/office/drawing/2014/main" id="{7D6E7D9F-7E92-5880-F52B-460EA6B2A3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3273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Прямая соединительная линия 20">
                    <a:extLst>
                      <a:ext uri="{FF2B5EF4-FFF2-40B4-BE49-F238E27FC236}">
                        <a16:creationId xmlns:a16="http://schemas.microsoft.com/office/drawing/2014/main" id="{FD22D8D5-612A-DA51-7A94-F0812BB709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007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Прямая соединительная линия 21">
                    <a:extLst>
                      <a:ext uri="{FF2B5EF4-FFF2-40B4-BE49-F238E27FC236}">
                        <a16:creationId xmlns:a16="http://schemas.microsoft.com/office/drawing/2014/main" id="{FC2FC366-F645-A41B-A419-EACF9AB102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4741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Прямая соединительная линия 22">
                    <a:extLst>
                      <a:ext uri="{FF2B5EF4-FFF2-40B4-BE49-F238E27FC236}">
                        <a16:creationId xmlns:a16="http://schemas.microsoft.com/office/drawing/2014/main" id="{C3291DE4-EA88-EF59-0E87-5460A0893E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0475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Прямая соединительная линия 25">
                    <a:extLst>
                      <a:ext uri="{FF2B5EF4-FFF2-40B4-BE49-F238E27FC236}">
                        <a16:creationId xmlns:a16="http://schemas.microsoft.com/office/drawing/2014/main" id="{FD8BA901-4052-7973-A979-80C896A15F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209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Прямая соединительная линия 27">
                    <a:extLst>
                      <a:ext uri="{FF2B5EF4-FFF2-40B4-BE49-F238E27FC236}">
                        <a16:creationId xmlns:a16="http://schemas.microsoft.com/office/drawing/2014/main" id="{357872B2-181D-2EE9-40A1-35E5F6F9E0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942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Прямая соединительная линия 28">
                    <a:extLst>
                      <a:ext uri="{FF2B5EF4-FFF2-40B4-BE49-F238E27FC236}">
                        <a16:creationId xmlns:a16="http://schemas.microsoft.com/office/drawing/2014/main" id="{37F7EA4B-F9D9-CB48-7D0C-E77CFE33A8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7676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Прямая соединительная линия 29">
                    <a:extLst>
                      <a:ext uri="{FF2B5EF4-FFF2-40B4-BE49-F238E27FC236}">
                        <a16:creationId xmlns:a16="http://schemas.microsoft.com/office/drawing/2014/main" id="{8323AACC-C9AE-EBD7-F26C-0B8BF1DC6D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410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B740039-CD2B-08B6-E60F-BF4C989AEEDE}"/>
                    </a:ext>
                  </a:extLst>
                </p:cNvPr>
                <p:cNvSpPr txBox="1"/>
                <p:nvPr/>
              </p:nvSpPr>
              <p:spPr>
                <a:xfrm>
                  <a:off x="4277954" y="4794942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0,8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455797FF-8029-9EA1-7395-A5C149C98D3D}"/>
                    </a:ext>
                  </a:extLst>
                </p:cNvPr>
                <p:cNvSpPr txBox="1"/>
                <p:nvPr/>
              </p:nvSpPr>
              <p:spPr>
                <a:xfrm>
                  <a:off x="3697397" y="472279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0,5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01C4BBB-E067-EAAC-2A0E-BF81DACA7C49}"/>
                    </a:ext>
                  </a:extLst>
                </p:cNvPr>
                <p:cNvSpPr txBox="1"/>
                <p:nvPr/>
              </p:nvSpPr>
              <p:spPr>
                <a:xfrm>
                  <a:off x="3035962" y="4722797"/>
                  <a:ext cx="10734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BFA010E3-8CAF-8090-316F-C6A2F8CB39A7}"/>
                    </a:ext>
                  </a:extLst>
                </p:cNvPr>
                <p:cNvSpPr txBox="1"/>
                <p:nvPr/>
              </p:nvSpPr>
              <p:spPr>
                <a:xfrm>
                  <a:off x="4570075" y="4722797"/>
                  <a:ext cx="9482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1503F8A1-C213-21F8-58D4-049BE9D25BAD}"/>
                    </a:ext>
                  </a:extLst>
                </p:cNvPr>
                <p:cNvSpPr txBox="1"/>
                <p:nvPr/>
              </p:nvSpPr>
              <p:spPr>
                <a:xfrm>
                  <a:off x="5152289" y="472206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1,5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3995A9BD-8869-07CA-443B-7AA227C799E1}"/>
                    </a:ext>
                  </a:extLst>
                </p:cNvPr>
                <p:cNvSpPr txBox="1"/>
                <p:nvPr/>
              </p:nvSpPr>
              <p:spPr>
                <a:xfrm>
                  <a:off x="5829393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A43658A6-A574-E8BA-B4B7-822D3658DE55}"/>
                    </a:ext>
                  </a:extLst>
                </p:cNvPr>
                <p:cNvSpPr txBox="1"/>
                <p:nvPr/>
              </p:nvSpPr>
              <p:spPr>
                <a:xfrm>
                  <a:off x="6581142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2,5</a:t>
                  </a:r>
                </a:p>
              </p:txBody>
            </p:sp>
          </p:grpSp>
        </p:grpSp>
      </p:grpSp>
      <p:sp>
        <p:nvSpPr>
          <p:cNvPr id="86" name="Овал 85">
            <a:extLst>
              <a:ext uri="{FF2B5EF4-FFF2-40B4-BE49-F238E27FC236}">
                <a16:creationId xmlns:a16="http://schemas.microsoft.com/office/drawing/2014/main" id="{44884656-7618-38F7-3301-5CFEED22EA33}"/>
              </a:ext>
            </a:extLst>
          </p:cNvPr>
          <p:cNvSpPr/>
          <p:nvPr/>
        </p:nvSpPr>
        <p:spPr>
          <a:xfrm>
            <a:off x="3197920" y="469581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63B26163-541A-6F50-4410-325A45304F4D}"/>
              </a:ext>
            </a:extLst>
          </p:cNvPr>
          <p:cNvSpPr/>
          <p:nvPr/>
        </p:nvSpPr>
        <p:spPr>
          <a:xfrm>
            <a:off x="3328186" y="430637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ru-ID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3BE28098-C188-7338-964E-8A33B9A913E3}"/>
              </a:ext>
            </a:extLst>
          </p:cNvPr>
          <p:cNvSpPr/>
          <p:nvPr/>
        </p:nvSpPr>
        <p:spPr>
          <a:xfrm>
            <a:off x="3750909" y="410799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CF8783F7-374F-437B-8032-8678766FF671}"/>
              </a:ext>
            </a:extLst>
          </p:cNvPr>
          <p:cNvSpPr/>
          <p:nvPr/>
        </p:nvSpPr>
        <p:spPr>
          <a:xfrm>
            <a:off x="4038086" y="376468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A6459FB3-ED76-A225-A33E-7E8B6C7DA00D}"/>
              </a:ext>
            </a:extLst>
          </p:cNvPr>
          <p:cNvSpPr/>
          <p:nvPr/>
        </p:nvSpPr>
        <p:spPr>
          <a:xfrm>
            <a:off x="6401142" y="473728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625EBDD-48F8-CAE2-B858-45720D420C83}"/>
              </a:ext>
            </a:extLst>
          </p:cNvPr>
          <p:cNvSpPr txBox="1"/>
          <p:nvPr/>
        </p:nvSpPr>
        <p:spPr>
          <a:xfrm>
            <a:off x="3197920" y="1649346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ТРУДНЫЕ ДЕТИ</a:t>
            </a:r>
            <a:endParaRPr lang="ru-ID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3FABAC0-5768-5C16-9B24-E8BBF18C724E}"/>
              </a:ext>
            </a:extLst>
          </p:cNvPr>
          <p:cNvSpPr txBox="1"/>
          <p:nvPr/>
        </p:nvSpPr>
        <p:spPr>
          <a:xfrm>
            <a:off x="5016004" y="1653755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</a:t>
            </a:r>
            <a:endParaRPr lang="ru-ID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05C5638-E936-1839-1B59-92114A1DD3FC}"/>
              </a:ext>
            </a:extLst>
          </p:cNvPr>
          <p:cNvSpPr txBox="1"/>
          <p:nvPr/>
        </p:nvSpPr>
        <p:spPr>
          <a:xfrm>
            <a:off x="3197920" y="5999175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</a:t>
            </a:r>
            <a:endParaRPr lang="ru-ID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145D56C-894E-68CF-519F-A41ABD56BA26}"/>
              </a:ext>
            </a:extLst>
          </p:cNvPr>
          <p:cNvSpPr txBox="1"/>
          <p:nvPr/>
        </p:nvSpPr>
        <p:spPr>
          <a:xfrm>
            <a:off x="5016004" y="6003584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ДОЙНЫЕ КОРОВЫ</a:t>
            </a:r>
            <a:endParaRPr lang="ru-ID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45016-2923-051A-4772-C2C400EAF4A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013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80163-F214-BA25-1091-1FC48FD3C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277B7B3F-B8E8-29D7-DE96-B8A22D47ED93}"/>
              </a:ext>
            </a:extLst>
          </p:cNvPr>
          <p:cNvSpPr/>
          <p:nvPr/>
        </p:nvSpPr>
        <p:spPr>
          <a:xfrm>
            <a:off x="7591595" y="1407768"/>
            <a:ext cx="2196000" cy="4901720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32396438-0DB3-F281-99B7-88D733FFCB06}"/>
              </a:ext>
            </a:extLst>
          </p:cNvPr>
          <p:cNvSpPr/>
          <p:nvPr/>
        </p:nvSpPr>
        <p:spPr>
          <a:xfrm>
            <a:off x="627016" y="1406103"/>
            <a:ext cx="2196000" cy="4901720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D2AFB6-E08C-10CC-7394-BCAD29CA2E94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ПОТЕНЦИАЛЬНЫЕ ИЗМЕНЕНИЯ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5C552FF-47B6-455B-F3DB-BF38E9579AA0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B51FD9C-271D-CAC8-8E97-CD15E710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CFCA71-1B88-5200-9C6B-B460F40F65FF}"/>
              </a:ext>
            </a:extLst>
          </p:cNvPr>
          <p:cNvSpPr txBox="1"/>
          <p:nvPr/>
        </p:nvSpPr>
        <p:spPr>
          <a:xfrm>
            <a:off x="627016" y="1640449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84B157-3E6E-90A6-5524-C2AA28B249E4}"/>
              </a:ext>
            </a:extLst>
          </p:cNvPr>
          <p:cNvSpPr txBox="1"/>
          <p:nvPr/>
        </p:nvSpPr>
        <p:spPr>
          <a:xfrm>
            <a:off x="7591595" y="1635892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 ИЗМЕНЕНИЙ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4816C8-7218-8623-F3E7-809E9F388A83}"/>
              </a:ext>
            </a:extLst>
          </p:cNvPr>
          <p:cNvSpPr txBox="1"/>
          <p:nvPr/>
        </p:nvSpPr>
        <p:spPr>
          <a:xfrm>
            <a:off x="1171671" y="2350565"/>
            <a:ext cx="181950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и лесное хозяйство, охота,</a:t>
            </a:r>
          </a:p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рыболовство и рыбоводство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FE13761-5DDF-EC1F-69CA-81D81654F1A0}"/>
              </a:ext>
            </a:extLst>
          </p:cNvPr>
          <p:cNvSpPr/>
          <p:nvPr/>
        </p:nvSpPr>
        <p:spPr>
          <a:xfrm>
            <a:off x="848119" y="236183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ru-ID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8E0531-B3CF-D081-2A15-67A12D5A1914}"/>
              </a:ext>
            </a:extLst>
          </p:cNvPr>
          <p:cNvSpPr txBox="1"/>
          <p:nvPr/>
        </p:nvSpPr>
        <p:spPr>
          <a:xfrm>
            <a:off x="1171671" y="2789490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B4CA0018-466F-7EB5-E812-538831291D58}"/>
              </a:ext>
            </a:extLst>
          </p:cNvPr>
          <p:cNvSpPr/>
          <p:nvPr/>
        </p:nvSpPr>
        <p:spPr>
          <a:xfrm>
            <a:off x="848119" y="273504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DEFE897-84DE-8790-3A9A-2344F15F7948}"/>
              </a:ext>
            </a:extLst>
          </p:cNvPr>
          <p:cNvSpPr txBox="1"/>
          <p:nvPr/>
        </p:nvSpPr>
        <p:spPr>
          <a:xfrm>
            <a:off x="1171671" y="3120693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водоснабжение, водоотведение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80B55DCB-A9E5-2995-43FE-87A4CD85EF03}"/>
              </a:ext>
            </a:extLst>
          </p:cNvPr>
          <p:cNvSpPr/>
          <p:nvPr/>
        </p:nvSpPr>
        <p:spPr>
          <a:xfrm>
            <a:off x="848119" y="310825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793FA2-6061-A82E-1991-9767C84D47D3}"/>
              </a:ext>
            </a:extLst>
          </p:cNvPr>
          <p:cNvSpPr txBox="1"/>
          <p:nvPr/>
        </p:nvSpPr>
        <p:spPr>
          <a:xfrm>
            <a:off x="8145109" y="2019362"/>
            <a:ext cx="143894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  <a:p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завода           по производству сельскохозяйственной техники (Вектор)</a:t>
            </a:r>
          </a:p>
          <a:p>
            <a:pPr marL="228600" indent="-228600">
              <a:buFont typeface="+mj-lt"/>
              <a:buAutoNum type="arabicPeriod"/>
            </a:pPr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техническое перевооружение системы энергосбережения, строительство котельной   (ООО «БКФ»)</a:t>
            </a:r>
          </a:p>
          <a:p>
            <a:pPr marL="228600" indent="-228600">
              <a:buFont typeface="+mj-lt"/>
              <a:buAutoNum type="arabicPeriod"/>
            </a:pPr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нового полуфабрикатного цеха      (АО «Волга»)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DD6F0919-183A-CF78-60CA-9421164CDD9E}"/>
              </a:ext>
            </a:extLst>
          </p:cNvPr>
          <p:cNvSpPr/>
          <p:nvPr/>
        </p:nvSpPr>
        <p:spPr>
          <a:xfrm>
            <a:off x="7826418" y="1988620"/>
            <a:ext cx="180000" cy="180000"/>
          </a:xfrm>
          <a:prstGeom prst="ellipse">
            <a:avLst/>
          </a:prstGeom>
          <a:solidFill>
            <a:srgbClr val="4756A0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C072E1B-B0B7-86A9-7172-7BA98183B275}"/>
              </a:ext>
            </a:extLst>
          </p:cNvPr>
          <p:cNvSpPr/>
          <p:nvPr/>
        </p:nvSpPr>
        <p:spPr>
          <a:xfrm>
            <a:off x="6346567" y="4189486"/>
            <a:ext cx="534771" cy="534771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00057BE5-9ED1-79A5-EF20-1571C91311C9}"/>
              </a:ext>
            </a:extLst>
          </p:cNvPr>
          <p:cNvSpPr/>
          <p:nvPr/>
        </p:nvSpPr>
        <p:spPr>
          <a:xfrm>
            <a:off x="2948542" y="1401546"/>
            <a:ext cx="4517527" cy="4906277"/>
          </a:xfrm>
          <a:prstGeom prst="roundRect">
            <a:avLst>
              <a:gd name="adj" fmla="val 450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2470386-4AA4-FBAB-19F0-EF37A6B73040}"/>
              </a:ext>
            </a:extLst>
          </p:cNvPr>
          <p:cNvGrpSpPr/>
          <p:nvPr/>
        </p:nvGrpSpPr>
        <p:grpSpPr>
          <a:xfrm>
            <a:off x="3035962" y="2469534"/>
            <a:ext cx="4518259" cy="2779436"/>
            <a:chOff x="3035962" y="2469534"/>
            <a:chExt cx="4518259" cy="277943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CBAE929-0DB6-821C-7878-5D2A0276BE84}"/>
                </a:ext>
              </a:extLst>
            </p:cNvPr>
            <p:cNvSpPr txBox="1"/>
            <p:nvPr/>
          </p:nvSpPr>
          <p:spPr>
            <a:xfrm>
              <a:off x="4524086" y="2469534"/>
              <a:ext cx="42289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темп роста отрасли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9FD7248-1A0F-20E2-8BB5-4F58C56BCE64}"/>
                </a:ext>
              </a:extLst>
            </p:cNvPr>
            <p:cNvSpPr txBox="1"/>
            <p:nvPr/>
          </p:nvSpPr>
          <p:spPr>
            <a:xfrm>
              <a:off x="6982647" y="4763397"/>
              <a:ext cx="57157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доля </a:t>
              </a:r>
            </a:p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объёме отгруженной продукции</a:t>
              </a: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E036BCA1-F20C-3A12-2FD6-999026C7934F}"/>
                </a:ext>
              </a:extLst>
            </p:cNvPr>
            <p:cNvGrpSpPr/>
            <p:nvPr/>
          </p:nvGrpSpPr>
          <p:grpSpPr>
            <a:xfrm>
              <a:off x="3035962" y="2709128"/>
              <a:ext cx="4013345" cy="2539842"/>
              <a:chOff x="3035962" y="2709128"/>
              <a:chExt cx="4013345" cy="2539842"/>
            </a:xfrm>
          </p:grpSpPr>
          <p:grpSp>
            <p:nvGrpSpPr>
              <p:cNvPr id="50" name="Группа 49">
                <a:extLst>
                  <a:ext uri="{FF2B5EF4-FFF2-40B4-BE49-F238E27FC236}">
                    <a16:creationId xmlns:a16="http://schemas.microsoft.com/office/drawing/2014/main" id="{7BE43D8D-0C04-CE1E-66DD-139DDA1CCD16}"/>
                  </a:ext>
                </a:extLst>
              </p:cNvPr>
              <p:cNvGrpSpPr/>
              <p:nvPr/>
            </p:nvGrpSpPr>
            <p:grpSpPr>
              <a:xfrm>
                <a:off x="4280413" y="2709128"/>
                <a:ext cx="291929" cy="2539842"/>
                <a:chOff x="4280413" y="2709128"/>
                <a:chExt cx="291929" cy="2539842"/>
              </a:xfrm>
            </p:grpSpPr>
            <p:grpSp>
              <p:nvGrpSpPr>
                <p:cNvPr id="107" name="Группа 106">
                  <a:extLst>
                    <a:ext uri="{FF2B5EF4-FFF2-40B4-BE49-F238E27FC236}">
                      <a16:creationId xmlns:a16="http://schemas.microsoft.com/office/drawing/2014/main" id="{0A088FC7-008D-3732-131D-C4361DAE009A}"/>
                    </a:ext>
                  </a:extLst>
                </p:cNvPr>
                <p:cNvGrpSpPr/>
                <p:nvPr/>
              </p:nvGrpSpPr>
              <p:grpSpPr>
                <a:xfrm>
                  <a:off x="4518367" y="2709128"/>
                  <a:ext cx="53975" cy="2501371"/>
                  <a:chOff x="4660507" y="2024189"/>
                  <a:chExt cx="53975" cy="2501371"/>
                </a:xfrm>
              </p:grpSpPr>
              <p:cxnSp>
                <p:nvCxnSpPr>
                  <p:cNvPr id="114" name="Прямая со стрелкой 113">
                    <a:extLst>
                      <a:ext uri="{FF2B5EF4-FFF2-40B4-BE49-F238E27FC236}">
                        <a16:creationId xmlns:a16="http://schemas.microsoft.com/office/drawing/2014/main" id="{D1DB8E7F-E055-E8F5-834E-0D81B0B6C4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687495" y="2024189"/>
                    <a:ext cx="0" cy="250137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Прямая соединительная линия 114">
                    <a:extLst>
                      <a:ext uri="{FF2B5EF4-FFF2-40B4-BE49-F238E27FC236}">
                        <a16:creationId xmlns:a16="http://schemas.microsoft.com/office/drawing/2014/main" id="{879675E6-3F9E-C403-F860-EF544C19CD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4985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Прямая соединительная линия 115">
                    <a:extLst>
                      <a:ext uri="{FF2B5EF4-FFF2-40B4-BE49-F238E27FC236}">
                        <a16:creationId xmlns:a16="http://schemas.microsoft.com/office/drawing/2014/main" id="{25104A95-BB6F-C7AF-929F-76D7F886AA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14123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Прямая соединительная линия 116">
                    <a:extLst>
                      <a:ext uri="{FF2B5EF4-FFF2-40B4-BE49-F238E27FC236}">
                        <a16:creationId xmlns:a16="http://schemas.microsoft.com/office/drawing/2014/main" id="{1624E0D3-3B64-4D75-2BF5-C61E71265E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783896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Прямая соединительная линия 117">
                    <a:extLst>
                      <a:ext uri="{FF2B5EF4-FFF2-40B4-BE49-F238E27FC236}">
                        <a16:creationId xmlns:a16="http://schemas.microsoft.com/office/drawing/2014/main" id="{C46AFFFD-2E53-7D0E-3879-8243C79AE6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426558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Прямая соединительная линия 118">
                    <a:extLst>
                      <a:ext uri="{FF2B5EF4-FFF2-40B4-BE49-F238E27FC236}">
                        <a16:creationId xmlns:a16="http://schemas.microsoft.com/office/drawing/2014/main" id="{10BACF47-6D2A-FB46-C3EC-02536E01FA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069220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Прямая соединительная линия 119">
                    <a:extLst>
                      <a:ext uri="{FF2B5EF4-FFF2-40B4-BE49-F238E27FC236}">
                        <a16:creationId xmlns:a16="http://schemas.microsoft.com/office/drawing/2014/main" id="{56B907FA-E67D-6E4C-780C-113A9AA4B7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71188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Прямая соединительная линия 120">
                    <a:extLst>
                      <a:ext uri="{FF2B5EF4-FFF2-40B4-BE49-F238E27FC236}">
                        <a16:creationId xmlns:a16="http://schemas.microsoft.com/office/drawing/2014/main" id="{2A63BDB2-BE64-8CCD-7B69-34B250A90F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35454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C2770300-EDC0-73C7-D2D5-A30ECEDBFDC5}"/>
                    </a:ext>
                  </a:extLst>
                </p:cNvPr>
                <p:cNvSpPr txBox="1"/>
                <p:nvPr/>
              </p:nvSpPr>
              <p:spPr>
                <a:xfrm>
                  <a:off x="4392841" y="3014412"/>
                  <a:ext cx="88696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FAAEC0CE-98C9-2E6B-F5D8-4840C8012D2F}"/>
                    </a:ext>
                  </a:extLst>
                </p:cNvPr>
                <p:cNvSpPr txBox="1"/>
                <p:nvPr/>
              </p:nvSpPr>
              <p:spPr>
                <a:xfrm>
                  <a:off x="4280413" y="3371735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1,8</a:t>
                  </a: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181FE339-3764-FCFD-A488-270DBE2B6E98}"/>
                    </a:ext>
                  </a:extLst>
                </p:cNvPr>
                <p:cNvSpPr txBox="1"/>
                <p:nvPr/>
              </p:nvSpPr>
              <p:spPr>
                <a:xfrm>
                  <a:off x="4280756" y="3724728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1,6</a:t>
                  </a:r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9F639683-E231-C077-956C-E509D9CFC617}"/>
                    </a:ext>
                  </a:extLst>
                </p:cNvPr>
                <p:cNvSpPr txBox="1"/>
                <p:nvPr/>
              </p:nvSpPr>
              <p:spPr>
                <a:xfrm>
                  <a:off x="4280413" y="4084623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1,4</a:t>
                  </a:r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9A002FD1-9F94-B7EE-CAF1-26A63CC79CA2}"/>
                    </a:ext>
                  </a:extLst>
                </p:cNvPr>
                <p:cNvSpPr txBox="1"/>
                <p:nvPr/>
              </p:nvSpPr>
              <p:spPr>
                <a:xfrm>
                  <a:off x="4280413" y="4443780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1,2</a:t>
                  </a: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88012808-ED2C-7D11-7E1E-A17F87637996}"/>
                    </a:ext>
                  </a:extLst>
                </p:cNvPr>
                <p:cNvSpPr txBox="1"/>
                <p:nvPr/>
              </p:nvSpPr>
              <p:spPr>
                <a:xfrm>
                  <a:off x="4280413" y="515663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</a:p>
              </p:txBody>
            </p:sp>
          </p:grpSp>
          <p:grpSp>
            <p:nvGrpSpPr>
              <p:cNvPr id="64" name="Группа 63">
                <a:extLst>
                  <a:ext uri="{FF2B5EF4-FFF2-40B4-BE49-F238E27FC236}">
                    <a16:creationId xmlns:a16="http://schemas.microsoft.com/office/drawing/2014/main" id="{44C3776A-D471-DFAF-41C2-4E9A6183889E}"/>
                  </a:ext>
                </a:extLst>
              </p:cNvPr>
              <p:cNvGrpSpPr/>
              <p:nvPr/>
            </p:nvGrpSpPr>
            <p:grpSpPr>
              <a:xfrm>
                <a:off x="3035962" y="4641835"/>
                <a:ext cx="4013345" cy="245440"/>
                <a:chOff x="3035962" y="4641835"/>
                <a:chExt cx="4013345" cy="245440"/>
              </a:xfrm>
            </p:grpSpPr>
            <p:grpSp>
              <p:nvGrpSpPr>
                <p:cNvPr id="68" name="Группа 67">
                  <a:extLst>
                    <a:ext uri="{FF2B5EF4-FFF2-40B4-BE49-F238E27FC236}">
                      <a16:creationId xmlns:a16="http://schemas.microsoft.com/office/drawing/2014/main" id="{FF6EB6EA-249B-7BC7-BFEC-15290CF84165}"/>
                    </a:ext>
                  </a:extLst>
                </p:cNvPr>
                <p:cNvGrpSpPr/>
                <p:nvPr/>
              </p:nvGrpSpPr>
              <p:grpSpPr>
                <a:xfrm>
                  <a:off x="3116699" y="4641835"/>
                  <a:ext cx="3932608" cy="53975"/>
                  <a:chOff x="3258839" y="4951472"/>
                  <a:chExt cx="3932608" cy="53975"/>
                </a:xfrm>
              </p:grpSpPr>
              <p:cxnSp>
                <p:nvCxnSpPr>
                  <p:cNvPr id="95" name="Прямая со стрелкой 94">
                    <a:extLst>
                      <a:ext uri="{FF2B5EF4-FFF2-40B4-BE49-F238E27FC236}">
                        <a16:creationId xmlns:a16="http://schemas.microsoft.com/office/drawing/2014/main" id="{0122DE7C-2E8E-0C37-00BC-422C909A1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58839" y="4978459"/>
                    <a:ext cx="3932608" cy="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Прямая соединительная линия 95">
                    <a:extLst>
                      <a:ext uri="{FF2B5EF4-FFF2-40B4-BE49-F238E27FC236}">
                        <a16:creationId xmlns:a16="http://schemas.microsoft.com/office/drawing/2014/main" id="{A309B9EA-BB17-2AC1-34A5-BA833D580D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6072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Прямая соединительная линия 96">
                    <a:extLst>
                      <a:ext uri="{FF2B5EF4-FFF2-40B4-BE49-F238E27FC236}">
                        <a16:creationId xmlns:a16="http://schemas.microsoft.com/office/drawing/2014/main" id="{CE9680FA-D793-0085-FBA1-6558806D66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1806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Прямая соединительная линия 97">
                    <a:extLst>
                      <a:ext uri="{FF2B5EF4-FFF2-40B4-BE49-F238E27FC236}">
                        <a16:creationId xmlns:a16="http://schemas.microsoft.com/office/drawing/2014/main" id="{D8B7EA94-AA57-A348-4389-F387A49F7B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540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Прямая соединительная линия 98">
                    <a:extLst>
                      <a:ext uri="{FF2B5EF4-FFF2-40B4-BE49-F238E27FC236}">
                        <a16:creationId xmlns:a16="http://schemas.microsoft.com/office/drawing/2014/main" id="{86D3DEF0-442E-9D89-2C8C-CD76E8C217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3273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Прямая соединительная линия 99">
                    <a:extLst>
                      <a:ext uri="{FF2B5EF4-FFF2-40B4-BE49-F238E27FC236}">
                        <a16:creationId xmlns:a16="http://schemas.microsoft.com/office/drawing/2014/main" id="{CDDDBF8E-A2B9-C735-C682-F252AECA25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007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Прямая соединительная линия 100">
                    <a:extLst>
                      <a:ext uri="{FF2B5EF4-FFF2-40B4-BE49-F238E27FC236}">
                        <a16:creationId xmlns:a16="http://schemas.microsoft.com/office/drawing/2014/main" id="{2A0701C5-80AF-B92A-8F20-DC0A811C13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4741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Прямая соединительная линия 101">
                    <a:extLst>
                      <a:ext uri="{FF2B5EF4-FFF2-40B4-BE49-F238E27FC236}">
                        <a16:creationId xmlns:a16="http://schemas.microsoft.com/office/drawing/2014/main" id="{E51B5F16-2102-1E14-60D5-908990974D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0475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Прямая соединительная линия 102">
                    <a:extLst>
                      <a:ext uri="{FF2B5EF4-FFF2-40B4-BE49-F238E27FC236}">
                        <a16:creationId xmlns:a16="http://schemas.microsoft.com/office/drawing/2014/main" id="{73B66030-0E26-4B7E-DE72-6E5515A8BB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209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Прямая соединительная линия 103">
                    <a:extLst>
                      <a:ext uri="{FF2B5EF4-FFF2-40B4-BE49-F238E27FC236}">
                        <a16:creationId xmlns:a16="http://schemas.microsoft.com/office/drawing/2014/main" id="{6EFC7B7D-25F7-52A3-B7C3-E397F1911B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942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Прямая соединительная линия 104">
                    <a:extLst>
                      <a:ext uri="{FF2B5EF4-FFF2-40B4-BE49-F238E27FC236}">
                        <a16:creationId xmlns:a16="http://schemas.microsoft.com/office/drawing/2014/main" id="{9F8705E7-9C02-FC0D-154F-94A79240E8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7676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Прямая соединительная линия 105">
                    <a:extLst>
                      <a:ext uri="{FF2B5EF4-FFF2-40B4-BE49-F238E27FC236}">
                        <a16:creationId xmlns:a16="http://schemas.microsoft.com/office/drawing/2014/main" id="{15E4503F-FD37-85CA-4987-9E9839EE58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410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45205EFA-3505-C52E-3DFB-64897C268CA7}"/>
                    </a:ext>
                  </a:extLst>
                </p:cNvPr>
                <p:cNvSpPr txBox="1"/>
                <p:nvPr/>
              </p:nvSpPr>
              <p:spPr>
                <a:xfrm>
                  <a:off x="4277954" y="4794942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0,8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EE52C5DF-6184-D32E-FE9D-CFF953F1AF59}"/>
                    </a:ext>
                  </a:extLst>
                </p:cNvPr>
                <p:cNvSpPr txBox="1"/>
                <p:nvPr/>
              </p:nvSpPr>
              <p:spPr>
                <a:xfrm>
                  <a:off x="3697397" y="472279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0,5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9A33CB4-443B-070A-689E-3F665054DAA1}"/>
                    </a:ext>
                  </a:extLst>
                </p:cNvPr>
                <p:cNvSpPr txBox="1"/>
                <p:nvPr/>
              </p:nvSpPr>
              <p:spPr>
                <a:xfrm>
                  <a:off x="3035962" y="4722797"/>
                  <a:ext cx="10734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AC3E9EE0-C813-3417-E720-CDF905E605E2}"/>
                    </a:ext>
                  </a:extLst>
                </p:cNvPr>
                <p:cNvSpPr txBox="1"/>
                <p:nvPr/>
              </p:nvSpPr>
              <p:spPr>
                <a:xfrm>
                  <a:off x="4570075" y="4722797"/>
                  <a:ext cx="9482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4B68DE0A-6C41-BFE2-1652-CED1BB6481CD}"/>
                    </a:ext>
                  </a:extLst>
                </p:cNvPr>
                <p:cNvSpPr txBox="1"/>
                <p:nvPr/>
              </p:nvSpPr>
              <p:spPr>
                <a:xfrm>
                  <a:off x="5152289" y="472206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1,5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FCE81F1C-15B2-1127-4C1D-E7D88F584259}"/>
                    </a:ext>
                  </a:extLst>
                </p:cNvPr>
                <p:cNvSpPr txBox="1"/>
                <p:nvPr/>
              </p:nvSpPr>
              <p:spPr>
                <a:xfrm>
                  <a:off x="5829393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B9AB9C9-347B-6BFF-3A70-647FC4C98ACB}"/>
                    </a:ext>
                  </a:extLst>
                </p:cNvPr>
                <p:cNvSpPr txBox="1"/>
                <p:nvPr/>
              </p:nvSpPr>
              <p:spPr>
                <a:xfrm>
                  <a:off x="6581142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2,5</a:t>
                  </a:r>
                </a:p>
              </p:txBody>
            </p:sp>
          </p:grpSp>
        </p:grpSp>
      </p:grpSp>
      <p:sp>
        <p:nvSpPr>
          <p:cNvPr id="122" name="Овал 121">
            <a:extLst>
              <a:ext uri="{FF2B5EF4-FFF2-40B4-BE49-F238E27FC236}">
                <a16:creationId xmlns:a16="http://schemas.microsoft.com/office/drawing/2014/main" id="{F640BC8F-735F-1AD9-81DF-86BDD4EB4437}"/>
              </a:ext>
            </a:extLst>
          </p:cNvPr>
          <p:cNvSpPr/>
          <p:nvPr/>
        </p:nvSpPr>
        <p:spPr>
          <a:xfrm>
            <a:off x="3158756" y="474188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123" name="Овал 122">
            <a:extLst>
              <a:ext uri="{FF2B5EF4-FFF2-40B4-BE49-F238E27FC236}">
                <a16:creationId xmlns:a16="http://schemas.microsoft.com/office/drawing/2014/main" id="{9162E432-F4A4-E8AB-C4D4-1415AE9DC6CF}"/>
              </a:ext>
            </a:extLst>
          </p:cNvPr>
          <p:cNvSpPr/>
          <p:nvPr/>
        </p:nvSpPr>
        <p:spPr>
          <a:xfrm>
            <a:off x="3498264" y="42132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ru-ID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Овал 123">
            <a:extLst>
              <a:ext uri="{FF2B5EF4-FFF2-40B4-BE49-F238E27FC236}">
                <a16:creationId xmlns:a16="http://schemas.microsoft.com/office/drawing/2014/main" id="{1BC34A29-FD2C-CE84-237A-0B96E73ED205}"/>
              </a:ext>
            </a:extLst>
          </p:cNvPr>
          <p:cNvSpPr/>
          <p:nvPr/>
        </p:nvSpPr>
        <p:spPr>
          <a:xfrm>
            <a:off x="3725299" y="420991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7718A7DE-D06D-D76D-CA06-D47F6EC15A6A}"/>
              </a:ext>
            </a:extLst>
          </p:cNvPr>
          <p:cNvSpPr/>
          <p:nvPr/>
        </p:nvSpPr>
        <p:spPr>
          <a:xfrm>
            <a:off x="4176635" y="359677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id="{5A08442F-2A6A-D6E6-3A6F-F607671A2343}"/>
              </a:ext>
            </a:extLst>
          </p:cNvPr>
          <p:cNvSpPr/>
          <p:nvPr/>
        </p:nvSpPr>
        <p:spPr>
          <a:xfrm>
            <a:off x="6035735" y="474188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53B8AC3-71EC-87DD-7574-791B3B0736B5}"/>
              </a:ext>
            </a:extLst>
          </p:cNvPr>
          <p:cNvSpPr txBox="1"/>
          <p:nvPr/>
        </p:nvSpPr>
        <p:spPr>
          <a:xfrm>
            <a:off x="3197920" y="1649346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ТРУДНЫЕ ДЕТИ</a:t>
            </a:r>
            <a:endParaRPr lang="ru-ID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A5FA975-D830-10D0-82ED-8566CF41A6CF}"/>
              </a:ext>
            </a:extLst>
          </p:cNvPr>
          <p:cNvSpPr txBox="1"/>
          <p:nvPr/>
        </p:nvSpPr>
        <p:spPr>
          <a:xfrm>
            <a:off x="5016004" y="1653755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</a:t>
            </a:r>
            <a:endParaRPr lang="ru-ID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A63FA75-0436-1973-FD47-175749F64DEB}"/>
              </a:ext>
            </a:extLst>
          </p:cNvPr>
          <p:cNvSpPr txBox="1"/>
          <p:nvPr/>
        </p:nvSpPr>
        <p:spPr>
          <a:xfrm>
            <a:off x="3197920" y="5999175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</a:t>
            </a:r>
            <a:endParaRPr lang="ru-ID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8BF80E-32F5-A9BB-E1AD-50C859EDDBDD}"/>
              </a:ext>
            </a:extLst>
          </p:cNvPr>
          <p:cNvSpPr txBox="1"/>
          <p:nvPr/>
        </p:nvSpPr>
        <p:spPr>
          <a:xfrm>
            <a:off x="5016004" y="6003584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ДОЙНЫЕ КОРОВЫ</a:t>
            </a:r>
            <a:endParaRPr lang="ru-ID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52755C2-37EB-F608-3720-0E6BE4664AF9}"/>
              </a:ext>
            </a:extLst>
          </p:cNvPr>
          <p:cNvSpPr txBox="1"/>
          <p:nvPr/>
        </p:nvSpPr>
        <p:spPr>
          <a:xfrm>
            <a:off x="1171671" y="2019362"/>
            <a:ext cx="181950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обрабатывающие производства</a:t>
            </a:r>
          </a:p>
        </p:txBody>
      </p:sp>
      <p:sp>
        <p:nvSpPr>
          <p:cNvPr id="133" name="Овал 132">
            <a:extLst>
              <a:ext uri="{FF2B5EF4-FFF2-40B4-BE49-F238E27FC236}">
                <a16:creationId xmlns:a16="http://schemas.microsoft.com/office/drawing/2014/main" id="{F95C38A3-7F6A-D821-B771-20C8929090C8}"/>
              </a:ext>
            </a:extLst>
          </p:cNvPr>
          <p:cNvSpPr/>
          <p:nvPr/>
        </p:nvSpPr>
        <p:spPr>
          <a:xfrm>
            <a:off x="848119" y="1988620"/>
            <a:ext cx="180000" cy="180000"/>
          </a:xfrm>
          <a:prstGeom prst="ellipse">
            <a:avLst/>
          </a:prstGeom>
          <a:solidFill>
            <a:srgbClr val="4756A0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BDB1DCD3-4C05-AB65-5557-AA6DC09F511F}"/>
              </a:ext>
            </a:extLst>
          </p:cNvPr>
          <p:cNvSpPr/>
          <p:nvPr/>
        </p:nvSpPr>
        <p:spPr>
          <a:xfrm>
            <a:off x="848119" y="348147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D4B2C39-31E4-EB85-19DD-127BD637F859}"/>
              </a:ext>
            </a:extLst>
          </p:cNvPr>
          <p:cNvSpPr txBox="1"/>
          <p:nvPr/>
        </p:nvSpPr>
        <p:spPr>
          <a:xfrm>
            <a:off x="1171671" y="3451896"/>
            <a:ext cx="14981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эл. энергией,       газом и паром</a:t>
            </a:r>
          </a:p>
        </p:txBody>
      </p:sp>
      <p:sp>
        <p:nvSpPr>
          <p:cNvPr id="136" name="Овал 135">
            <a:extLst>
              <a:ext uri="{FF2B5EF4-FFF2-40B4-BE49-F238E27FC236}">
                <a16:creationId xmlns:a16="http://schemas.microsoft.com/office/drawing/2014/main" id="{6C62E44D-EE09-89F6-FD50-E37871ADFF71}"/>
              </a:ext>
            </a:extLst>
          </p:cNvPr>
          <p:cNvSpPr/>
          <p:nvPr/>
        </p:nvSpPr>
        <p:spPr>
          <a:xfrm>
            <a:off x="848119" y="385468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F919230-90D6-3950-6155-5D69A7F0EA8A}"/>
              </a:ext>
            </a:extLst>
          </p:cNvPr>
          <p:cNvSpPr txBox="1"/>
          <p:nvPr/>
        </p:nvSpPr>
        <p:spPr>
          <a:xfrm>
            <a:off x="1166810" y="3890823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и хранение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85C0403-29C7-153F-C4AC-A5586D12153D}"/>
              </a:ext>
            </a:extLst>
          </p:cNvPr>
          <p:cNvSpPr txBox="1"/>
          <p:nvPr/>
        </p:nvSpPr>
        <p:spPr>
          <a:xfrm>
            <a:off x="8145109" y="3951182"/>
            <a:ext cx="14389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  <a:p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скотного двора (ООО «Исток»)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8AB1C13-1382-6F38-4C0A-6DDEB881A1FF}"/>
              </a:ext>
            </a:extLst>
          </p:cNvPr>
          <p:cNvSpPr txBox="1"/>
          <p:nvPr/>
        </p:nvSpPr>
        <p:spPr>
          <a:xfrm>
            <a:off x="8145109" y="4640287"/>
            <a:ext cx="143894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  <a:p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распределительных газопроводов, ремонт автомобильных дорог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DEF50C5-C6C1-3667-ABE9-B6388A95D0CB}"/>
              </a:ext>
            </a:extLst>
          </p:cNvPr>
          <p:cNvSpPr txBox="1"/>
          <p:nvPr/>
        </p:nvSpPr>
        <p:spPr>
          <a:xfrm>
            <a:off x="8145109" y="5579173"/>
            <a:ext cx="143894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ТЕМПОВ </a:t>
            </a:r>
          </a:p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ОТРАСЛЕЙ ИЗ-ЗА ОТСУТСТВИЯ ИНВЕСТИЦИОННЫХ ПРОЕКТОВ</a:t>
            </a: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612E7717-E5E6-3B3A-1DBC-E3883E65C976}"/>
              </a:ext>
            </a:extLst>
          </p:cNvPr>
          <p:cNvSpPr/>
          <p:nvPr/>
        </p:nvSpPr>
        <p:spPr>
          <a:xfrm>
            <a:off x="7826418" y="392044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ru-ID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BFEB63FD-9ECA-C6E8-6227-BCC85F5F8CD2}"/>
              </a:ext>
            </a:extLst>
          </p:cNvPr>
          <p:cNvSpPr/>
          <p:nvPr/>
        </p:nvSpPr>
        <p:spPr>
          <a:xfrm>
            <a:off x="7826418" y="460894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148" name="Овал 147">
            <a:extLst>
              <a:ext uri="{FF2B5EF4-FFF2-40B4-BE49-F238E27FC236}">
                <a16:creationId xmlns:a16="http://schemas.microsoft.com/office/drawing/2014/main" id="{0FA3896D-91C4-10F7-EE7C-252566EBC6D6}"/>
              </a:ext>
            </a:extLst>
          </p:cNvPr>
          <p:cNvSpPr/>
          <p:nvPr/>
        </p:nvSpPr>
        <p:spPr>
          <a:xfrm>
            <a:off x="7829453" y="542845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149" name="Овал 148">
            <a:extLst>
              <a:ext uri="{FF2B5EF4-FFF2-40B4-BE49-F238E27FC236}">
                <a16:creationId xmlns:a16="http://schemas.microsoft.com/office/drawing/2014/main" id="{75210C36-2EDC-BFBF-34A5-2956A19D6BAB}"/>
              </a:ext>
            </a:extLst>
          </p:cNvPr>
          <p:cNvSpPr/>
          <p:nvPr/>
        </p:nvSpPr>
        <p:spPr>
          <a:xfrm>
            <a:off x="7829453" y="566642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150" name="Овал 149">
            <a:extLst>
              <a:ext uri="{FF2B5EF4-FFF2-40B4-BE49-F238E27FC236}">
                <a16:creationId xmlns:a16="http://schemas.microsoft.com/office/drawing/2014/main" id="{BBE8C1D3-EF7F-DCE2-DEB7-88228665C2D4}"/>
              </a:ext>
            </a:extLst>
          </p:cNvPr>
          <p:cNvSpPr/>
          <p:nvPr/>
        </p:nvSpPr>
        <p:spPr>
          <a:xfrm>
            <a:off x="7829453" y="590438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8D3B15-6BFC-DF8E-A8F9-B84D95F4C2C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372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67BD9-D533-C2EB-AB7A-A348FA5BC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4DA641C-28F7-AB07-AC73-CF823DE9E202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Сильное зависимость от обрабатывающего производства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инвестиционных проектов в отраслях: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Водоснабжение, водоотведение </a:t>
            </a: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эл. энергией, газа и паром </a:t>
            </a: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и хранения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2A19E09-8A8B-DF05-07FF-D66C1A234E89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привлечением инвесторов                                                  (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онкуренция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 соседними районами)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Снижение спроса на бумажные изделия                                                                    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связи с развитием концепции устойчивого развития)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Особое внимание со стороны государства на компании в части влияния их деятельности на экологию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46A99C7-7A99-FCE4-1D0F-343C8433EACB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отрасли обрабатывающих производств за счёт реализации инвестиционных проектов на предприятиях МО                                                      (ООО «Вектор», ООО «БКФ», ООО «Волга»)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отрасли сельского хозяйства за счёт строительства скотного       двора (ООО «Исток»)</a:t>
            </a: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FAD8916E-368D-C1E9-883C-F3D286685D8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91DFD07D-00AC-6382-7B25-1647B5D63A0A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транспортировки и хранения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Строительство обхода г. Балахна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Дальнейшее развитие отраслей сельского хозяйства за счёт вовлечение               в оборот неиспользуемых земель сельскохозяйственного назначения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емонт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сетей теплоснабжения, водоснабжение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3E4A380-3D99-7562-0E36-6B77F76BA079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2ECBFE-30DE-A3AE-E1A8-8944EEE898E9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ВОЗМОЖНЫЕ ЭФФЕКТЫ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93246EC-7893-7BC9-255A-047933E1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E4F5974F-0D4E-4490-E136-D0312A004893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1AA1CA8E-723C-384E-46F3-B5D4BB9DD07F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C357DF1-1CCE-CCA9-85BF-5B28E30AA7DB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2B2793-94A9-04A3-C01B-88F6FD8ABD1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84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2769373" y="1632123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9" action="ppaction://hlinksldjump"/>
            <a:extLst>
              <a:ext uri="{FF2B5EF4-FFF2-40B4-BE49-F238E27FC236}">
                <a16:creationId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4219376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10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6804475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11</a:t>
            </a:r>
          </a:p>
        </p:txBody>
      </p:sp>
      <p:sp>
        <p:nvSpPr>
          <p:cNvPr id="17" name="Скругленный прямоугольник 16">
            <a:hlinkClick r:id="rId11" action="ppaction://hlinksldjump"/>
            <a:extLst>
              <a:ext uri="{FF2B5EF4-FFF2-40B4-BE49-F238E27FC236}">
                <a16:creationId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7778683" y="1632123"/>
            <a:ext cx="20013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 14</a:t>
            </a:r>
          </a:p>
        </p:txBody>
      </p:sp>
      <p:sp>
        <p:nvSpPr>
          <p:cNvPr id="20" name="Скругленный прямоугольник 19">
            <a:hlinkClick r:id="rId12" action="ppaction://hlinksldjump"/>
            <a:extLst>
              <a:ext uri="{FF2B5EF4-FFF2-40B4-BE49-F238E27FC236}">
                <a16:creationId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626295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15</a:t>
            </a:r>
          </a:p>
        </p:txBody>
      </p:sp>
      <p:sp>
        <p:nvSpPr>
          <p:cNvPr id="21" name="Скругленный прямоугольник 20">
            <a:hlinkClick r:id="rId13" action="ppaction://hlinksldjump"/>
            <a:extLst>
              <a:ext uri="{FF2B5EF4-FFF2-40B4-BE49-F238E27FC236}">
                <a16:creationId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2877178" y="2010845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16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hlinkClick r:id="rId14" action="ppaction://hlinksldjump"/>
            <a:extLst>
              <a:ext uri="{FF2B5EF4-FFF2-40B4-BE49-F238E27FC236}">
                <a16:creationId xmlns:a16="http://schemas.microsoft.com/office/drawing/2014/main" id="{63522826-007D-01A3-BD9A-211B308E4E21}"/>
              </a:ext>
            </a:extLst>
          </p:cNvPr>
          <p:cNvSpPr/>
          <p:nvPr/>
        </p:nvSpPr>
        <p:spPr>
          <a:xfrm>
            <a:off x="4347450" y="2010845"/>
            <a:ext cx="111496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 17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5" action="ppaction://hlinksldjump"/>
            <a:extLst>
              <a:ext uri="{FF2B5EF4-FFF2-40B4-BE49-F238E27FC236}">
                <a16:creationId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5561709" y="2010845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сетей 20</a:t>
            </a:r>
          </a:p>
        </p:txBody>
      </p:sp>
      <p:sp>
        <p:nvSpPr>
          <p:cNvPr id="25" name="Скругленный прямоугольник 24">
            <a:hlinkClick r:id="rId16" action="ppaction://hlinksldjump"/>
            <a:extLst>
              <a:ext uri="{FF2B5EF4-FFF2-40B4-BE49-F238E27FC236}">
                <a16:creationId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7845903" y="2010845"/>
            <a:ext cx="1934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21</a:t>
            </a:r>
          </a:p>
        </p:txBody>
      </p:sp>
      <p:sp>
        <p:nvSpPr>
          <p:cNvPr id="26" name="Скругленный прямоугольник 25">
            <a:hlinkClick r:id="rId17" action="ppaction://hlinksldjump"/>
            <a:extLst>
              <a:ext uri="{FF2B5EF4-FFF2-40B4-BE49-F238E27FC236}">
                <a16:creationId xmlns:a16="http://schemas.microsoft.com/office/drawing/2014/main" id="{F896C2D5-EFB8-282D-5DC6-1BA4FA8FA03C}"/>
              </a:ext>
            </a:extLst>
          </p:cNvPr>
          <p:cNvSpPr/>
          <p:nvPr/>
        </p:nvSpPr>
        <p:spPr>
          <a:xfrm>
            <a:off x="626295" y="2372877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 22</a:t>
            </a:r>
          </a:p>
        </p:txBody>
      </p:sp>
      <p:sp>
        <p:nvSpPr>
          <p:cNvPr id="27" name="Скругленный прямоугольник 26">
            <a:hlinkClick r:id="rId18" action="ppaction://hlinksldjump"/>
            <a:extLst>
              <a:ext uri="{FF2B5EF4-FFF2-40B4-BE49-F238E27FC236}">
                <a16:creationId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2829221" y="2372877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23</a:t>
            </a:r>
          </a:p>
        </p:txBody>
      </p:sp>
      <p:sp>
        <p:nvSpPr>
          <p:cNvPr id="28" name="Скругленный прямоугольник 27">
            <a:hlinkClick r:id="rId19" action="ppaction://hlinksldjump"/>
            <a:extLst>
              <a:ext uri="{FF2B5EF4-FFF2-40B4-BE49-F238E27FC236}">
                <a16:creationId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198790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24</a:t>
            </a:r>
          </a:p>
        </p:txBody>
      </p:sp>
      <p:sp>
        <p:nvSpPr>
          <p:cNvPr id="29" name="Скругленный прямоугольник 28">
            <a:hlinkClick r:id="rId20" action="ppaction://hlinksldjump"/>
            <a:extLst>
              <a:ext uri="{FF2B5EF4-FFF2-40B4-BE49-F238E27FC236}">
                <a16:creationId xmlns:a16="http://schemas.microsoft.com/office/drawing/2014/main" id="{2C2C6496-E405-0572-3A2E-0622CDBB04B7}"/>
              </a:ext>
            </a:extLst>
          </p:cNvPr>
          <p:cNvSpPr/>
          <p:nvPr/>
        </p:nvSpPr>
        <p:spPr>
          <a:xfrm>
            <a:off x="8038305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 25</a:t>
            </a:r>
          </a:p>
        </p:txBody>
      </p:sp>
      <p:sp>
        <p:nvSpPr>
          <p:cNvPr id="30" name="Скругленный прямоугольник 29">
            <a:hlinkClick r:id="rId21" action="ppaction://hlinksldjump"/>
            <a:extLst>
              <a:ext uri="{FF2B5EF4-FFF2-40B4-BE49-F238E27FC236}">
                <a16:creationId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2552258" y="2748230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27</a:t>
            </a:r>
          </a:p>
        </p:txBody>
      </p:sp>
      <p:sp>
        <p:nvSpPr>
          <p:cNvPr id="31" name="Скругленный прямоугольник 30">
            <a:hlinkClick r:id="rId22" action="ppaction://hlinksldjump"/>
            <a:extLst>
              <a:ext uri="{FF2B5EF4-FFF2-40B4-BE49-F238E27FC236}">
                <a16:creationId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5374357" y="2747210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28</a:t>
            </a:r>
          </a:p>
        </p:txBody>
      </p:sp>
      <p:sp>
        <p:nvSpPr>
          <p:cNvPr id="32" name="Скругленный прямоугольник 31">
            <a:hlinkClick r:id="rId23" action="ppaction://hlinksldjump"/>
            <a:extLst>
              <a:ext uri="{FF2B5EF4-FFF2-40B4-BE49-F238E27FC236}">
                <a16:creationId xmlns:a16="http://schemas.microsoft.com/office/drawing/2014/main" id="{323669C7-2326-A142-CBA6-D9335D6EB948}"/>
              </a:ext>
            </a:extLst>
          </p:cNvPr>
          <p:cNvSpPr/>
          <p:nvPr/>
        </p:nvSpPr>
        <p:spPr>
          <a:xfrm>
            <a:off x="7300321" y="2747191"/>
            <a:ext cx="247967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идеи 30</a:t>
            </a:r>
          </a:p>
        </p:txBody>
      </p:sp>
      <p:sp>
        <p:nvSpPr>
          <p:cNvPr id="33" name="Скругленный прямоугольник 32">
            <a:hlinkClick r:id="rId24" action="ppaction://hlinksldjump"/>
            <a:extLst>
              <a:ext uri="{FF2B5EF4-FFF2-40B4-BE49-F238E27FC236}">
                <a16:creationId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626295" y="3126747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31</a:t>
            </a:r>
          </a:p>
        </p:txBody>
      </p:sp>
      <p:sp>
        <p:nvSpPr>
          <p:cNvPr id="34" name="Скругленный прямоугольник 33">
            <a:hlinkClick r:id="rId25" action="ppaction://hlinksldjump"/>
            <a:extLst>
              <a:ext uri="{FF2B5EF4-FFF2-40B4-BE49-F238E27FC236}">
                <a16:creationId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5105416" y="3124655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33</a:t>
            </a:r>
          </a:p>
        </p:txBody>
      </p:sp>
      <p:sp>
        <p:nvSpPr>
          <p:cNvPr id="35" name="Скругленный прямоугольник 34">
            <a:hlinkClick r:id="rId26" action="ppaction://hlinksldjump"/>
            <a:extLst>
              <a:ext uri="{FF2B5EF4-FFF2-40B4-BE49-F238E27FC236}">
                <a16:creationId xmlns:a16="http://schemas.microsoft.com/office/drawing/2014/main" id="{9C10948B-9597-D731-360F-BF2BC1F5DD42}"/>
              </a:ext>
            </a:extLst>
          </p:cNvPr>
          <p:cNvSpPr/>
          <p:nvPr/>
        </p:nvSpPr>
        <p:spPr>
          <a:xfrm>
            <a:off x="6781167" y="3124655"/>
            <a:ext cx="298564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по корректировке мер поддержки 35</a:t>
            </a:r>
          </a:p>
        </p:txBody>
      </p:sp>
      <p:sp>
        <p:nvSpPr>
          <p:cNvPr id="36" name="Скругленный прямоугольник 35">
            <a:hlinkClick r:id="rId27" action="ppaction://hlinksldjump"/>
            <a:extLst>
              <a:ext uri="{FF2B5EF4-FFF2-40B4-BE49-F238E27FC236}">
                <a16:creationId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626294" y="3505987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36</a:t>
            </a:r>
          </a:p>
        </p:txBody>
      </p:sp>
      <p:sp>
        <p:nvSpPr>
          <p:cNvPr id="37" name="Скругленный прямоугольник 36">
            <a:hlinkClick r:id="rId28" action="ppaction://hlinksldjump"/>
            <a:extLst>
              <a:ext uri="{FF2B5EF4-FFF2-40B4-BE49-F238E27FC236}">
                <a16:creationId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2329840" y="3513357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37</a:t>
            </a:r>
          </a:p>
        </p:txBody>
      </p:sp>
      <p:sp>
        <p:nvSpPr>
          <p:cNvPr id="38" name="Скругленный прямоугольник 37">
            <a:hlinkClick r:id="" action="ppaction://noaction"/>
            <a:extLst>
              <a:ext uri="{FF2B5EF4-FFF2-40B4-BE49-F238E27FC236}">
                <a16:creationId xmlns:a16="http://schemas.microsoft.com/office/drawing/2014/main" id="{20F99971-D33B-3B10-6865-F7DD040B7BFD}"/>
              </a:ext>
            </a:extLst>
          </p:cNvPr>
          <p:cNvSpPr/>
          <p:nvPr/>
        </p:nvSpPr>
        <p:spPr>
          <a:xfrm>
            <a:off x="3398400" y="3513357"/>
            <a:ext cx="1151731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41</a:t>
            </a:r>
          </a:p>
        </p:txBody>
      </p:sp>
      <p:sp>
        <p:nvSpPr>
          <p:cNvPr id="39" name="Скругленный прямоугольник 38">
            <a:hlinkClick r:id="" action="ppaction://noaction"/>
            <a:extLst>
              <a:ext uri="{FF2B5EF4-FFF2-40B4-BE49-F238E27FC236}">
                <a16:creationId xmlns:a16="http://schemas.microsoft.com/office/drawing/2014/main" id="{746F36A0-F46C-5E8C-2C05-CC75481F2D66}"/>
              </a:ext>
            </a:extLst>
          </p:cNvPr>
          <p:cNvSpPr/>
          <p:nvPr/>
        </p:nvSpPr>
        <p:spPr>
          <a:xfrm>
            <a:off x="4638086" y="3509973"/>
            <a:ext cx="1744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 42</a:t>
            </a:r>
          </a:p>
        </p:txBody>
      </p:sp>
      <p:sp>
        <p:nvSpPr>
          <p:cNvPr id="40" name="Скругленный прямоугольник 39">
            <a:hlinkClick r:id="" action="ppaction://noaction"/>
            <a:extLst>
              <a:ext uri="{FF2B5EF4-FFF2-40B4-BE49-F238E27FC236}">
                <a16:creationId xmlns:a16="http://schemas.microsoft.com/office/drawing/2014/main" id="{215A5C00-A6ED-D713-CB2D-4E74F2712BBF}"/>
              </a:ext>
            </a:extLst>
          </p:cNvPr>
          <p:cNvSpPr/>
          <p:nvPr/>
        </p:nvSpPr>
        <p:spPr>
          <a:xfrm>
            <a:off x="8499855" y="3509973"/>
            <a:ext cx="12669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 47</a:t>
            </a:r>
          </a:p>
        </p:txBody>
      </p:sp>
      <p:sp>
        <p:nvSpPr>
          <p:cNvPr id="41" name="Скругленный прямоугольник 40">
            <a:hlinkClick r:id="" action="ppaction://noaction"/>
            <a:extLst>
              <a:ext uri="{FF2B5EF4-FFF2-40B4-BE49-F238E27FC236}">
                <a16:creationId xmlns:a16="http://schemas.microsoft.com/office/drawing/2014/main" id="{FE88E413-F6A8-3703-A8DA-8A1FC8D94A1C}"/>
              </a:ext>
            </a:extLst>
          </p:cNvPr>
          <p:cNvSpPr/>
          <p:nvPr/>
        </p:nvSpPr>
        <p:spPr>
          <a:xfrm>
            <a:off x="626294" y="3885543"/>
            <a:ext cx="18586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 48</a:t>
            </a:r>
          </a:p>
        </p:txBody>
      </p:sp>
      <p:sp>
        <p:nvSpPr>
          <p:cNvPr id="42" name="Скругленный прямоугольник 41">
            <a:hlinkClick r:id="" action="ppaction://noaction"/>
            <a:extLst>
              <a:ext uri="{FF2B5EF4-FFF2-40B4-BE49-F238E27FC236}">
                <a16:creationId xmlns:a16="http://schemas.microsoft.com/office/drawing/2014/main" id="{61103EC1-51AE-7FD0-C0E6-35CAAC3A4C4E}"/>
              </a:ext>
            </a:extLst>
          </p:cNvPr>
          <p:cNvSpPr/>
          <p:nvPr/>
        </p:nvSpPr>
        <p:spPr>
          <a:xfrm>
            <a:off x="2584093" y="3885543"/>
            <a:ext cx="22294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 54</a:t>
            </a:r>
          </a:p>
        </p:txBody>
      </p:sp>
      <p:sp>
        <p:nvSpPr>
          <p:cNvPr id="43" name="Скругленный прямоугольник 42">
            <a:hlinkClick r:id="" action="ppaction://noaction"/>
            <a:extLst>
              <a:ext uri="{FF2B5EF4-FFF2-40B4-BE49-F238E27FC236}">
                <a16:creationId xmlns:a16="http://schemas.microsoft.com/office/drawing/2014/main" id="{0593AFA2-BF90-2F96-3CB2-2948DF223DED}"/>
              </a:ext>
            </a:extLst>
          </p:cNvPr>
          <p:cNvSpPr/>
          <p:nvPr/>
        </p:nvSpPr>
        <p:spPr>
          <a:xfrm>
            <a:off x="4912691" y="3885543"/>
            <a:ext cx="249794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 для онлайн опроса 59</a:t>
            </a:r>
          </a:p>
        </p:txBody>
      </p:sp>
      <p:sp>
        <p:nvSpPr>
          <p:cNvPr id="44" name="Скругленный прямоугольник 43">
            <a:hlinkClick r:id="" action="ppaction://noaction"/>
            <a:extLst>
              <a:ext uri="{FF2B5EF4-FFF2-40B4-BE49-F238E27FC236}">
                <a16:creationId xmlns:a16="http://schemas.microsoft.com/office/drawing/2014/main" id="{D43737C4-CC63-83B0-259F-CAC3A55C4F6E}"/>
              </a:ext>
            </a:extLst>
          </p:cNvPr>
          <p:cNvSpPr/>
          <p:nvPr/>
        </p:nvSpPr>
        <p:spPr>
          <a:xfrm>
            <a:off x="7509745" y="3885543"/>
            <a:ext cx="225707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реализации продукции 60</a:t>
            </a:r>
          </a:p>
        </p:txBody>
      </p:sp>
      <p:sp>
        <p:nvSpPr>
          <p:cNvPr id="45" name="Скругленный прямоугольник 44">
            <a:hlinkClick r:id="" action="ppaction://noaction"/>
            <a:extLst>
              <a:ext uri="{FF2B5EF4-FFF2-40B4-BE49-F238E27FC236}">
                <a16:creationId xmlns:a16="http://schemas.microsoft.com/office/drawing/2014/main" id="{82B46855-0A56-8348-3E00-DFA19F7DCCA5}"/>
              </a:ext>
            </a:extLst>
          </p:cNvPr>
          <p:cNvSpPr/>
          <p:nvPr/>
        </p:nvSpPr>
        <p:spPr>
          <a:xfrm>
            <a:off x="626296" y="4264265"/>
            <a:ext cx="16155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 61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hlinkClick r:id="" action="ppaction://noaction"/>
            <a:extLst>
              <a:ext uri="{FF2B5EF4-FFF2-40B4-BE49-F238E27FC236}">
                <a16:creationId xmlns:a16="http://schemas.microsoft.com/office/drawing/2014/main" id="{B22060BD-0659-5DA3-652D-FDD80C7D6AFD}"/>
              </a:ext>
            </a:extLst>
          </p:cNvPr>
          <p:cNvSpPr/>
          <p:nvPr/>
        </p:nvSpPr>
        <p:spPr>
          <a:xfrm>
            <a:off x="6470954" y="3511499"/>
            <a:ext cx="194094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 43</a:t>
            </a:r>
          </a:p>
        </p:txBody>
      </p:sp>
      <p:sp>
        <p:nvSpPr>
          <p:cNvPr id="7" name="Скругленный прямоугольник 6">
            <a:hlinkClick r:id="rId29" action="ppaction://hlinksldjump"/>
            <a:extLst>
              <a:ext uri="{FF2B5EF4-FFF2-40B4-BE49-F238E27FC236}">
                <a16:creationId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3121430" y="3124655"/>
            <a:ext cx="190315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5" name="Скругленный прямоугольник 14">
            <a:hlinkClick r:id="rId30" action="ppaction://hlinksldjump"/>
            <a:extLst>
              <a:ext uri="{FF2B5EF4-FFF2-40B4-BE49-F238E27FC236}">
                <a16:creationId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626295" y="2747191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26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«РУТУЛЬСКИЙ РАЙОН»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Республика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Дагестан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FA224B-9BC2-5081-3E3B-A8535B72A299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194" y="181461"/>
            <a:ext cx="767577" cy="65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Низкое качество жилищно-коммунальных услуг, высокий износ коммунальных сетей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среды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Замусоренность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отдельных частей округа, несвоевременный вывоз мусора)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медицинских учреждениях МО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зимнее время дороги не соответствуют требованиям содержания (Гололед, снег)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увеличению нормативов вывоза мусора, установка дополнительных мусорных урн, проведение субботников                             (Для очистки лесных территорий)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со стороны администрации в релокации медицинских работников              из других населенных пунктов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3E84339A-1D2E-CD19-437A-044A78023A7F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нормативов вывоза снега и увеличение рейдов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снегоочистительнои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техники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:a16="http://schemas.microsoft.com/office/drawing/2014/main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5F73F42-371F-2F34-62E2-F9986F8AEC49}"/>
              </a:ext>
            </a:extLst>
          </p:cNvPr>
          <p:cNvSpPr/>
          <p:nvPr/>
        </p:nvSpPr>
        <p:spPr>
          <a:xfrm>
            <a:off x="5300092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модернизации дорожной инфраструктуры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627014" y="342900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водоотведения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A2D1DDE9-57E1-D977-7E4B-DD9915958E57}"/>
              </a:ext>
            </a:extLst>
          </p:cNvPr>
          <p:cNvSpPr/>
          <p:nvPr/>
        </p:nvSpPr>
        <p:spPr>
          <a:xfrm>
            <a:off x="3486694" y="141532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lang="ru-ID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ru-ID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3486694" y="547023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 в медицинских учреждениях округа</a:t>
            </a:r>
            <a:endParaRPr kumimoji="0" lang="ru-ID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56FC0C4E-E2BB-8AD4-BE7C-701CBC8E39F1}"/>
              </a:ext>
            </a:extLst>
          </p:cNvPr>
          <p:cNvSpPr/>
          <p:nvPr/>
        </p:nvSpPr>
        <p:spPr>
          <a:xfrm>
            <a:off x="5344034" y="141909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341694" y="2432825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роблемы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866BCB57-B8E4-574B-9073-E87633F936EE}"/>
              </a:ext>
            </a:extLst>
          </p:cNvPr>
          <p:cNvSpPr/>
          <p:nvPr/>
        </p:nvSpPr>
        <p:spPr>
          <a:xfrm>
            <a:off x="5344034" y="547400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2" y="346032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</a:t>
            </a:r>
          </a:p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 между представителями бизнеса                и администрацией МО </a:t>
            </a: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т.ч. необходима регулярная рассылка информации о мерах поддержки                      со стороны администрации</a:t>
            </a:r>
            <a:endParaRPr kumimoji="0" lang="ru-ID" sz="5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02F0FF8-D7BC-5A90-66F8-7107F873E6F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B60799F1-804E-364B-47D8-EDF6921D55E8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182121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619571"/>
              </p:ext>
            </p:extLst>
          </p:nvPr>
        </p:nvGraphicFramePr>
        <p:xfrm>
          <a:off x="627015" y="1376759"/>
          <a:ext cx="9136391" cy="4925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62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087329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04592653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3825271456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156422326"/>
                    </a:ext>
                  </a:extLst>
                </a:gridCol>
              </a:tblGrid>
              <a:tr h="791896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ОЧЕРЁДНОСТЬ</a:t>
                      </a: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ИТОГОВЫЙ </a:t>
                      </a:r>
                    </a:p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</a:t>
                      </a:r>
                    </a:p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обхода г. Балахна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предпринимателей о будущих изменениях             в дорожно-транспортной инфраструктуре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инвесторов о новых логистических и иных возможностях при реализации проекта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042328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Нивелирование угрозы выбора инвестором другого муниципального образования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буклетов и других информационных материалов для презентации сильных сторон и возможностей МО перед потенциальными инвесторами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433674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каналов информирования: модернизация сайта, использование профильных ресурсов для информирования               о площадках, публикация рекламных и иных материалов                  на популярных интернет-ресурсах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028609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 проблемы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регулярных встреч и мастер-классов предприятий      со школьниками для популяризации рабочих специальностей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Содействие в релокации работников из других населенных пунктов </a:t>
                      </a: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506195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туризма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Привлечение крупных предприятий для участия в промышленном туризме и помощь в разработке маршрутов со стороны администрации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ежегодных фестивалей с целью сохранения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развития культурного наследия округа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584461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предпринимательства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Регулярная рассылка информации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мерах поддержки со стороны администрации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Активная работа с Корпорацией развития и проявление инициативы по созданию новых проектов и привлечению инвесторов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5483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2932AFF-147C-5FDA-DA20-2C7ABF841BA5}"/>
              </a:ext>
            </a:extLst>
          </p:cNvPr>
          <p:cNvSpPr txBox="1"/>
          <p:nvPr/>
        </p:nvSpPr>
        <p:spPr>
          <a:xfrm>
            <a:off x="632590" y="6365207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454FF-6D6D-90E8-E247-1CEA8F55051C}"/>
              </a:ext>
            </a:extLst>
          </p:cNvPr>
          <p:cNvSpPr txBox="1"/>
          <p:nvPr/>
        </p:nvSpPr>
        <p:spPr>
          <a:xfrm>
            <a:off x="2738475" y="6361827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Щит со сплошной заливкой">
            <a:extLst>
              <a:ext uri="{FF2B5EF4-FFF2-40B4-BE49-F238E27FC236}">
                <a16:creationId xmlns:a16="http://schemas.microsoft.com/office/drawing/2014/main" id="{E30D36B0-2FC1-76F1-1183-CBEA4971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52" y="3249000"/>
            <a:ext cx="360000" cy="360000"/>
          </a:xfrm>
          <a:prstGeom prst="rect">
            <a:avLst/>
          </a:prstGeom>
        </p:spPr>
      </p:pic>
      <p:pic>
        <p:nvPicPr>
          <p:cNvPr id="13" name="Рисунок 12" descr="Указатель со сплошной заливкой">
            <a:extLst>
              <a:ext uri="{FF2B5EF4-FFF2-40B4-BE49-F238E27FC236}">
                <a16:creationId xmlns:a16="http://schemas.microsoft.com/office/drawing/2014/main" id="{EC0A4811-76DB-27F1-F5DB-286340BCD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61" y="2399144"/>
            <a:ext cx="360000" cy="360000"/>
          </a:xfrm>
          <a:prstGeom prst="rect">
            <a:avLst/>
          </a:prstGeom>
        </p:spPr>
      </p:pic>
      <p:pic>
        <p:nvPicPr>
          <p:cNvPr id="14" name="Рисунок 13" descr="Портфель со сплошной заливкой">
            <a:extLst>
              <a:ext uri="{FF2B5EF4-FFF2-40B4-BE49-F238E27FC236}">
                <a16:creationId xmlns:a16="http://schemas.microsoft.com/office/drawing/2014/main" id="{28B91FD6-9663-B8E1-51F5-BE4E4F3AB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52" y="5704765"/>
            <a:ext cx="360000" cy="360000"/>
          </a:xfrm>
          <a:prstGeom prst="rect">
            <a:avLst/>
          </a:prstGeom>
        </p:spPr>
      </p:pic>
      <p:pic>
        <p:nvPicPr>
          <p:cNvPr id="15" name="Рисунок 14" descr="Отменить подписку со сплошной заливкой">
            <a:extLst>
              <a:ext uri="{FF2B5EF4-FFF2-40B4-BE49-F238E27FC236}">
                <a16:creationId xmlns:a16="http://schemas.microsoft.com/office/drawing/2014/main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8395" y="4066250"/>
            <a:ext cx="360000" cy="360000"/>
          </a:xfrm>
          <a:prstGeom prst="rect">
            <a:avLst/>
          </a:prstGeom>
        </p:spPr>
      </p:pic>
      <p:pic>
        <p:nvPicPr>
          <p:cNvPr id="16" name="Рисунок 15" descr="Камера со сплошной заливкой">
            <a:extLst>
              <a:ext uri="{FF2B5EF4-FFF2-40B4-BE49-F238E27FC236}">
                <a16:creationId xmlns:a16="http://schemas.microsoft.com/office/drawing/2014/main" id="{9DF8632B-D878-E41E-A5A6-AD86220689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3252" y="4890405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E145C-8146-AFE7-D91E-14BC5C57D4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34135" y="1256553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752906"/>
              </p:ext>
            </p:extLst>
          </p:nvPr>
        </p:nvGraphicFramePr>
        <p:xfrm>
          <a:off x="627015" y="1376762"/>
          <a:ext cx="9136390" cy="4925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Биаксплен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пластмассовых плит, полос, труб               и профилей 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27 900,0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827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«Волга»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бумаги и картона 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13 800,0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1 740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ПКФ «Луидор»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автобусов и троллейбусов 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4 700,0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Реттенмайер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РУС 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Продуктион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прочих изделий из бумаги и картона 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1 200,0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Картонснаб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гофрированной бумаги и картона, бумажной и картонной тары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1 100,0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48240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«Балахнинское стекло»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полых стеклянных изделий 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1 100,0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45943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Фит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Торговля оптовая прочими пищевыми продуктами 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966,9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83076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МФ «Олимп-Мебель»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мебели 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757,4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8575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Мяспром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Переработка и консервирование мяса 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751,6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55084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ПК «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Питэко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готовых пищевых продуктов и блюд 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651,3</a:t>
                      </a: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BA19B2A8-7E6D-4C86-13F9-15D2E361B4EA}"/>
              </a:ext>
            </a:extLst>
          </p:cNvPr>
          <p:cNvSpPr/>
          <p:nvPr/>
        </p:nvSpPr>
        <p:spPr>
          <a:xfrm>
            <a:off x="5289747" y="4091991"/>
            <a:ext cx="4497839" cy="221582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330 тыс. тонн продукции в год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поставок охватывает 80 стран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входит в ТОП-100 крупнейших компаний      Нижегородской области и ТОП-50 крупнейших лесопромышленных компаний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ru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42BCB5DB-C510-B5B8-EB9A-765661F021D1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ООО «БИАКСПЛЕН»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дочерняя компания нефтехимической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«</a:t>
            </a:r>
            <a:r>
              <a:rPr lang="ru-RU" sz="9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Сибур</a:t>
            </a:r>
            <a:r>
              <a:rPr lang="ru-RU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2489CA34-5BEB-8A6F-06C5-F5487AAD713D}"/>
              </a:ext>
            </a:extLst>
          </p:cNvPr>
          <p:cNvSpPr/>
          <p:nvPr/>
        </p:nvSpPr>
        <p:spPr>
          <a:xfrm>
            <a:off x="627015" y="4091992"/>
            <a:ext cx="4497839" cy="221582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180 тыс. тонн БОПП-плёнок в год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&gt;40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видов плёнок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производственных площадок                                            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(в т.ч. в Балахнинском муниципальном округе) 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ru-ID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2708BAB9-FB89-FFF4-94DB-6F0EB4B8F80D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AE43559E-585B-73F2-B81C-293EA77A378C}"/>
              </a:ext>
            </a:extLst>
          </p:cNvPr>
          <p:cNvSpPr/>
          <p:nvPr/>
        </p:nvSpPr>
        <p:spPr>
          <a:xfrm>
            <a:off x="5289755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«ВОЛГА»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вертикально интегрированная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лесопромышленная компания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DA7C052F-47E8-5CA9-0475-1B9BDBF075DD}"/>
              </a:ext>
            </a:extLst>
          </p:cNvPr>
          <p:cNvSpPr/>
          <p:nvPr/>
        </p:nvSpPr>
        <p:spPr>
          <a:xfrm>
            <a:off x="5409678" y="1534532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18" name="Picture 8" descr="Волга участник выставки">
            <a:extLst>
              <a:ext uri="{FF2B5EF4-FFF2-40B4-BE49-F238E27FC236}">
                <a16:creationId xmlns:a16="http://schemas.microsoft.com/office/drawing/2014/main" id="{5FAC1699-251D-0197-0222-3302928F2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r="28439"/>
          <a:stretch/>
        </p:blipFill>
        <p:spPr bwMode="auto">
          <a:xfrm>
            <a:off x="5535157" y="1602953"/>
            <a:ext cx="299992" cy="4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7F5284-78CB-06AA-4785-56FADB4D9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39" y="1714366"/>
            <a:ext cx="521783" cy="17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E1265C1A-14DC-3BDC-9FFD-A3FD825A9C3C}"/>
              </a:ext>
            </a:extLst>
          </p:cNvPr>
          <p:cNvSpPr/>
          <p:nvPr/>
        </p:nvSpPr>
        <p:spPr>
          <a:xfrm>
            <a:off x="627009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20 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32603C95-6E10-6D91-D725-80437CE13FAE}"/>
              </a:ext>
            </a:extLst>
          </p:cNvPr>
          <p:cNvSpPr/>
          <p:nvPr/>
        </p:nvSpPr>
        <p:spPr>
          <a:xfrm>
            <a:off x="5289747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29 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9C00D7DA-3BDD-EBCD-4219-D20983AF0ED0}"/>
              </a:ext>
            </a:extLst>
          </p:cNvPr>
          <p:cNvSpPr/>
          <p:nvPr/>
        </p:nvSpPr>
        <p:spPr>
          <a:xfrm>
            <a:off x="627009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ведущий производитель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биаксиально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-ориентированных плёнок в России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F2BDC7A8-D16D-712D-09B3-015B8842E731}"/>
              </a:ext>
            </a:extLst>
          </p:cNvPr>
          <p:cNvSpPr/>
          <p:nvPr/>
        </p:nvSpPr>
        <p:spPr>
          <a:xfrm>
            <a:off x="5289747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ведущий производитель тарных видов бумаг и бумаги             для печати из 100% термомеханической массы в России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1448E8-E087-7CFF-1736-EA4126F6B60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</p:spTree>
    <p:extLst>
      <p:ext uri="{BB962C8B-B14F-4D97-AF65-F5344CB8AC3E}">
        <p14:creationId xmlns:p14="http://schemas.microsoft.com/office/powerpoint/2010/main" val="2416301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ru-ID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62144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2954593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Программы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комплексного </a:t>
            </a:r>
            <a:r>
              <a:rPr kumimoji="0" lang="ru-RU" sz="7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импортозамещения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2817445" y="435190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2954593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доставки, а также на грузоперевозки и складирование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87739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технологичности производства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39C3BFB0-AC8C-DC51-95F1-FC5B2E117CFA}"/>
              </a:ext>
            </a:extLst>
          </p:cNvPr>
          <p:cNvSpPr/>
          <p:nvPr/>
        </p:nvSpPr>
        <p:spPr>
          <a:xfrm>
            <a:off x="5287739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</a:t>
            </a:r>
            <a:r>
              <a:rPr lang="ru-RU" sz="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также увеличение интереса трудоспособного   к работе в местных организациях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02194ADC-533C-CC03-C944-087B4BB49763}"/>
              </a:ext>
            </a:extLst>
          </p:cNvPr>
          <p:cNvSpPr/>
          <p:nvPr/>
        </p:nvSpPr>
        <p:spPr>
          <a:xfrm>
            <a:off x="5287739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 от логистических услуг, увеличение спроса на качественную дорожно-транспортную инфраструктуру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620885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объемов производства и доходов</a:t>
            </a:r>
          </a:p>
          <a:p>
            <a:pPr>
              <a:buClr>
                <a:srgbClr val="4756A0"/>
              </a:buClr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Создание новых рабочих мест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Усиление позиций местных производителей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620885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потока,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кадров на предприятия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</a:t>
            </a:r>
            <a:r>
              <a:rPr lang="ru-RU" sz="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620885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логистических путей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</a:t>
            </a:r>
            <a:r>
              <a:rPr lang="ru-RU" sz="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товаров местных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инвестиционной привлекательности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621447" y="435190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ru-ID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62144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ТРАНСПОРТРОВКА                     И ХРАНЕНИЯ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:a16="http://schemas.microsoft.com/office/drawing/2014/main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2549826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:a16="http://schemas.microsoft.com/office/drawing/2014/main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67" name="Рисунок 66" descr="Золотые слитки со сплошной заливкой">
            <a:extLst>
              <a:ext uri="{FF2B5EF4-FFF2-40B4-BE49-F238E27FC236}">
                <a16:creationId xmlns:a16="http://schemas.microsoft.com/office/drawing/2014/main" id="{B0CC6219-D947-1401-0A40-495B03354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РЕАЛИЗУЕММЫЕ ИНВЕСТИЦИОННЫЕ ПРОЕКТЫ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505924"/>
              </p:ext>
            </p:extLst>
          </p:nvPr>
        </p:nvGraphicFramePr>
        <p:xfrm>
          <a:off x="627015" y="1376761"/>
          <a:ext cx="9136390" cy="4925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787084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КФХ «Махмудова А.М.»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Посадка 2 га «интенсивного» фруктового сада 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0,920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Султанов Т.К.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756A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Посадка 2 га «интенсивного» фруктового сада </a:t>
                      </a:r>
                      <a:endParaRPr lang="ru-ID" sz="8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Clr>
                          <a:srgbClr val="4756A0"/>
                        </a:buClr>
                        <a:buFont typeface="Arial" panose="020B0604020202020204" pitchFamily="34" charset="0"/>
                        <a:buChar char="•"/>
                      </a:pPr>
                      <a:endParaRPr lang="ru-RU" sz="800" b="1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0,870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3-2025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Балаев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И.Р.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откормочной площадки на 500 голов МРС </a:t>
                      </a:r>
                      <a:endParaRPr lang="ru-ID" sz="900" b="1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900" b="1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517265">
                <a:tc rowSpan="2">
                  <a:txBody>
                    <a:bodyPr/>
                    <a:lstStyle/>
                    <a:p>
                      <a:pPr algn="l"/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000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517265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956864"/>
                  </a:ext>
                </a:extLst>
              </a:tr>
            </a:tbl>
          </a:graphicData>
        </a:graphic>
      </p:graphicFrame>
      <p:pic>
        <p:nvPicPr>
          <p:cNvPr id="11" name="Рисунок 10" descr="Щит со сплошной заливкой">
            <a:extLst>
              <a:ext uri="{FF2B5EF4-FFF2-40B4-BE49-F238E27FC236}">
                <a16:creationId xmlns:a16="http://schemas.microsoft.com/office/drawing/2014/main" id="{468E90E6-BD38-5DFE-4C51-279574746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70" y="4574502"/>
            <a:ext cx="360000" cy="360000"/>
          </a:xfrm>
          <a:prstGeom prst="rect">
            <a:avLst/>
          </a:prstGeom>
        </p:spPr>
      </p:pic>
      <p:pic>
        <p:nvPicPr>
          <p:cNvPr id="12" name="Рисунок 11" descr="Бумага со сплошной заливкой">
            <a:extLst>
              <a:ext uri="{FF2B5EF4-FFF2-40B4-BE49-F238E27FC236}">
                <a16:creationId xmlns:a16="http://schemas.microsoft.com/office/drawing/2014/main" id="{5ED32E53-7029-18FD-10BF-3F5392B8E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70" y="2508321"/>
            <a:ext cx="360000" cy="360000"/>
          </a:xfrm>
          <a:prstGeom prst="rect">
            <a:avLst/>
          </a:prstGeom>
        </p:spPr>
      </p:pic>
      <p:pic>
        <p:nvPicPr>
          <p:cNvPr id="14" name="Рисунок 13" descr="Стоп со сплошной заливкой">
            <a:extLst>
              <a:ext uri="{FF2B5EF4-FFF2-40B4-BE49-F238E27FC236}">
                <a16:creationId xmlns:a16="http://schemas.microsoft.com/office/drawing/2014/main" id="{C85B705E-0FB2-82CA-57E6-F5C4CF1BC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70" y="3540537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/>
              <a:t>ВОЗМОЖНЫЕ ПРОГРАММЫ ПОДДЕРЖКИ</a:t>
            </a:r>
            <a:endParaRPr lang="ru-ID" sz="1400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417400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ИНВЕСТОР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sz="1400" dirty="0" smtClean="0"/>
              <a:t>ПОТЕНЦИАЛЬНЫЕ ПАРТНЕРЫ</a:t>
            </a:r>
            <a:endParaRPr lang="ru-ID" sz="1400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7637661" y="2089608"/>
            <a:ext cx="2196000" cy="3280196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/>
                </a:solidFill>
              </a:rPr>
              <a:t>Меры поддержки МСП Республики, финансовые консультационная и информационная поддержка</a:t>
            </a:r>
          </a:p>
          <a:p>
            <a:pPr algn="ctr"/>
            <a:r>
              <a:rPr lang="ru-RU" sz="1200" dirty="0" smtClean="0">
                <a:solidFill>
                  <a:schemeClr val="accent1"/>
                </a:solidFill>
              </a:rPr>
              <a:t>Меры </a:t>
            </a:r>
            <a:r>
              <a:rPr lang="ru-RU" sz="1200" dirty="0">
                <a:solidFill>
                  <a:schemeClr val="accent1"/>
                </a:solidFill>
              </a:rPr>
              <a:t>поддержки МСП Республики, финансовые консультационная и информационная </a:t>
            </a:r>
            <a:r>
              <a:rPr lang="ru-RU" sz="1200" dirty="0" smtClean="0">
                <a:solidFill>
                  <a:schemeClr val="accent1"/>
                </a:solidFill>
              </a:rPr>
              <a:t>поддержка</a:t>
            </a:r>
          </a:p>
          <a:p>
            <a:pPr algn="ctr"/>
            <a:r>
              <a:rPr lang="ru-RU" sz="1200" dirty="0" smtClean="0">
                <a:solidFill>
                  <a:schemeClr val="accent1"/>
                </a:solidFill>
              </a:rPr>
              <a:t>Меры </a:t>
            </a:r>
            <a:r>
              <a:rPr lang="ru-RU" sz="1200" dirty="0">
                <a:solidFill>
                  <a:schemeClr val="accent1"/>
                </a:solidFill>
              </a:rPr>
              <a:t>поддержки МСП Республики, финансовые консультационная и информационная поддержка</a:t>
            </a:r>
            <a:endParaRPr lang="ru-ID" sz="1200" dirty="0">
              <a:solidFill>
                <a:schemeClr val="accent1"/>
              </a:solidFill>
            </a:endParaRPr>
          </a:p>
          <a:p>
            <a:pPr algn="ctr"/>
            <a:endParaRPr lang="ru-ID" sz="1200" dirty="0">
              <a:solidFill>
                <a:schemeClr val="accent1"/>
              </a:solidFill>
            </a:endParaRPr>
          </a:p>
          <a:p>
            <a:pPr algn="ctr"/>
            <a:endParaRPr lang="ru-ID" sz="1200" dirty="0">
              <a:solidFill>
                <a:schemeClr val="accent1"/>
              </a:solidFill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417399" y="2211036"/>
            <a:ext cx="2196000" cy="2857353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70C0"/>
                </a:solidFill>
              </a:rPr>
              <a:t>Закладка орехового </a:t>
            </a:r>
            <a:r>
              <a:rPr lang="ru-RU" sz="1600" dirty="0" smtClean="0">
                <a:solidFill>
                  <a:srgbClr val="0070C0"/>
                </a:solidFill>
              </a:rPr>
              <a:t>сада</a:t>
            </a:r>
          </a:p>
          <a:p>
            <a:pPr algn="ctr"/>
            <a:endParaRPr lang="ru-RU" sz="1600" dirty="0">
              <a:solidFill>
                <a:srgbClr val="0070C0"/>
              </a:solidFill>
            </a:endParaRPr>
          </a:p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Закладка фруктового сада по интенсивной технологии</a:t>
            </a:r>
          </a:p>
          <a:p>
            <a:pPr algn="ctr"/>
            <a:endParaRPr lang="ru-RU" sz="1600" dirty="0" smtClean="0">
              <a:solidFill>
                <a:srgbClr val="0070C0"/>
              </a:solidFill>
            </a:endParaRPr>
          </a:p>
          <a:p>
            <a:pPr algn="ctr"/>
            <a:r>
              <a:rPr lang="ru-RU" sz="1600" dirty="0">
                <a:solidFill>
                  <a:srgbClr val="0070C0"/>
                </a:solidFill>
              </a:rPr>
              <a:t>Закладка фруктового сада по интенсивной технологии</a:t>
            </a:r>
          </a:p>
          <a:p>
            <a:pPr algn="ctr"/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337F781C-DC1B-0C6C-6FC9-D556840BFDCD}"/>
              </a:ext>
            </a:extLst>
          </p:cNvPr>
          <p:cNvSpPr/>
          <p:nvPr/>
        </p:nvSpPr>
        <p:spPr>
          <a:xfrm>
            <a:off x="2993641" y="2197548"/>
            <a:ext cx="2196000" cy="2870841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accent1"/>
              </a:solidFill>
            </a:endParaRPr>
          </a:p>
          <a:p>
            <a:pPr algn="ctr"/>
            <a:r>
              <a:rPr lang="ru-RU" dirty="0" smtClean="0">
                <a:solidFill>
                  <a:schemeClr val="accent1"/>
                </a:solidFill>
              </a:rPr>
              <a:t>КФХ «</a:t>
            </a:r>
            <a:r>
              <a:rPr lang="ru-RU" dirty="0" err="1" smtClean="0">
                <a:solidFill>
                  <a:schemeClr val="accent1"/>
                </a:solidFill>
              </a:rPr>
              <a:t>Силыды</a:t>
            </a:r>
            <a:r>
              <a:rPr lang="ru-RU" dirty="0" smtClean="0">
                <a:solidFill>
                  <a:schemeClr val="accent1"/>
                </a:solidFill>
              </a:rPr>
              <a:t>»</a:t>
            </a:r>
            <a:endParaRPr lang="ru-RU" dirty="0">
              <a:solidFill>
                <a:schemeClr val="accent1"/>
              </a:solidFill>
            </a:endParaRPr>
          </a:p>
          <a:p>
            <a:pPr algn="ctr"/>
            <a:endParaRPr lang="ru-RU" dirty="0" smtClean="0">
              <a:solidFill>
                <a:schemeClr val="accent1"/>
              </a:solidFill>
            </a:endParaRPr>
          </a:p>
          <a:p>
            <a:pPr algn="ctr"/>
            <a:endParaRPr lang="ru-RU" dirty="0" smtClean="0">
              <a:solidFill>
                <a:schemeClr val="accent1"/>
              </a:solidFill>
            </a:endParaRPr>
          </a:p>
          <a:p>
            <a:pPr algn="ctr"/>
            <a:r>
              <a:rPr lang="ru-RU" dirty="0" smtClean="0">
                <a:solidFill>
                  <a:schemeClr val="accent1"/>
                </a:solidFill>
              </a:rPr>
              <a:t>ЛПХ </a:t>
            </a:r>
            <a:r>
              <a:rPr lang="ru-RU" dirty="0" err="1" smtClean="0">
                <a:solidFill>
                  <a:schemeClr val="accent1"/>
                </a:solidFill>
              </a:rPr>
              <a:t>Селимов</a:t>
            </a:r>
            <a:r>
              <a:rPr lang="ru-RU" dirty="0" smtClean="0">
                <a:solidFill>
                  <a:schemeClr val="accent1"/>
                </a:solidFill>
              </a:rPr>
              <a:t> Д.М.</a:t>
            </a:r>
          </a:p>
          <a:p>
            <a:pPr algn="ctr"/>
            <a:endParaRPr lang="ru-RU" dirty="0">
              <a:solidFill>
                <a:schemeClr val="accent1"/>
              </a:solidFill>
            </a:endParaRPr>
          </a:p>
          <a:p>
            <a:pPr algn="ctr"/>
            <a:endParaRPr lang="ru-RU" dirty="0" smtClean="0">
              <a:solidFill>
                <a:schemeClr val="accent1"/>
              </a:solidFill>
            </a:endParaRPr>
          </a:p>
          <a:p>
            <a:pPr algn="ctr"/>
            <a:endParaRPr lang="ru-RU" dirty="0">
              <a:solidFill>
                <a:schemeClr val="accent1"/>
              </a:solidFill>
            </a:endParaRPr>
          </a:p>
          <a:p>
            <a:pPr algn="ctr"/>
            <a:r>
              <a:rPr lang="ru-RU" dirty="0" smtClean="0">
                <a:solidFill>
                  <a:schemeClr val="accent1"/>
                </a:solidFill>
              </a:rPr>
              <a:t>ЛПХ </a:t>
            </a:r>
            <a:r>
              <a:rPr lang="ru-RU" dirty="0" err="1" smtClean="0">
                <a:solidFill>
                  <a:schemeClr val="accent1"/>
                </a:solidFill>
              </a:rPr>
              <a:t>Дамаданов</a:t>
            </a:r>
            <a:r>
              <a:rPr lang="ru-RU" dirty="0" smtClean="0">
                <a:solidFill>
                  <a:schemeClr val="accent1"/>
                </a:solidFill>
              </a:rPr>
              <a:t> С.Д </a:t>
            </a:r>
          </a:p>
          <a:p>
            <a:pPr algn="ctr"/>
            <a:endParaRPr lang="ru-RU" dirty="0">
              <a:solidFill>
                <a:schemeClr val="accent1"/>
              </a:solidFill>
            </a:endParaRPr>
          </a:p>
          <a:p>
            <a:pPr algn="ctr"/>
            <a:endParaRPr lang="ru-ID" dirty="0">
              <a:solidFill>
                <a:schemeClr val="accent1"/>
              </a:solidFill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5276603" y="2247617"/>
            <a:ext cx="2196000" cy="282077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Предприниматели района</a:t>
            </a:r>
          </a:p>
          <a:p>
            <a:pPr algn="ctr"/>
            <a:endParaRPr lang="ru-RU" sz="1400" dirty="0">
              <a:solidFill>
                <a:schemeClr val="accent1"/>
              </a:solidFill>
            </a:endParaRPr>
          </a:p>
          <a:p>
            <a:pPr algn="ctr"/>
            <a:r>
              <a:rPr lang="ru-RU" sz="1400" dirty="0">
                <a:solidFill>
                  <a:schemeClr val="accent1"/>
                </a:solidFill>
              </a:rPr>
              <a:t>Предприниматели </a:t>
            </a:r>
            <a:r>
              <a:rPr lang="ru-RU" sz="1400" dirty="0" smtClean="0">
                <a:solidFill>
                  <a:schemeClr val="accent1"/>
                </a:solidFill>
              </a:rPr>
              <a:t>района</a:t>
            </a:r>
          </a:p>
          <a:p>
            <a:pPr algn="ctr"/>
            <a:endParaRPr lang="ru-RU" sz="1400" dirty="0">
              <a:solidFill>
                <a:schemeClr val="accent1"/>
              </a:solidFill>
            </a:endParaRPr>
          </a:p>
          <a:p>
            <a:pPr algn="ctr"/>
            <a:endParaRPr lang="ru-RU" sz="1400" dirty="0" smtClean="0">
              <a:solidFill>
                <a:schemeClr val="accent1"/>
              </a:solidFill>
            </a:endParaRPr>
          </a:p>
          <a:p>
            <a:pPr algn="ctr"/>
            <a:endParaRPr lang="ru-RU" sz="1400" dirty="0">
              <a:solidFill>
                <a:schemeClr val="accent1"/>
              </a:solidFill>
            </a:endParaRPr>
          </a:p>
          <a:p>
            <a:pPr algn="ctr"/>
            <a:endParaRPr lang="ru-RU" sz="1400" dirty="0" smtClean="0">
              <a:solidFill>
                <a:schemeClr val="accent1"/>
              </a:solidFill>
            </a:endParaRPr>
          </a:p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Предприниматели района</a:t>
            </a:r>
            <a:endParaRPr lang="ru-ID" sz="14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ПЛАНИРУЕМЫЕ  ИНВЕСТИЦИОННЫЕ ПРОЕКТЫ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8E441-07D1-91D7-7BFA-4D1DCB1665ED}"/>
              </a:ext>
            </a:extLst>
          </p:cNvPr>
          <p:cNvSpPr txBox="1"/>
          <p:nvPr/>
        </p:nvSpPr>
        <p:spPr>
          <a:xfrm>
            <a:off x="757645" y="6082650"/>
            <a:ext cx="761564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МУНИЦИПАЛЬНОГО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РАЙОНА «РУТУЛЬСКИЙ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7DE80EC-0D5E-2CE5-A253-1B23860C0938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ПОДРАЗУМЕВАЮЩИЕ ИНТЕГРАЦИОННЫЕ РЕШЕНИЯ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CFE9C40-B962-807E-4F57-B06931E7A9CF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7DFB136-02A2-AE0A-8B68-20139327D9C7}"/>
              </a:ext>
            </a:extLst>
          </p:cNvPr>
          <p:cNvSpPr/>
          <p:nvPr/>
        </p:nvSpPr>
        <p:spPr>
          <a:xfrm>
            <a:off x="3716905" y="2294500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крупных промышленных предприятий, потребность улучшения экологической составляющей округа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2F060A51-0F2B-363B-5CB8-B01458A861EB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D2D95E1-482D-ED49-3278-F9B13CD646F5}"/>
              </a:ext>
            </a:extLst>
          </p:cNvPr>
          <p:cNvSpPr/>
          <p:nvPr/>
        </p:nvSpPr>
        <p:spPr>
          <a:xfrm>
            <a:off x="621446" y="2284898"/>
            <a:ext cx="2934749" cy="91292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ПРЕДПРИЯТИЯ ПО БЕЗОТХОДНОЙ ПЕРЕРАБОТКЕ ПРОМЫШЛЕННЫХ ОТХОДОВ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5DA7B63-15C3-8BD4-B69B-67FC0FF2FF1C}"/>
              </a:ext>
            </a:extLst>
          </p:cNvPr>
          <p:cNvSpPr/>
          <p:nvPr/>
        </p:nvSpPr>
        <p:spPr>
          <a:xfrm>
            <a:off x="621446" y="330815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СЕРВИСА ПО ПОДБОРУ ЛУЧШЕГО ВАРИАНТА ЛОГИСТИКИ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67C0716-A05D-1621-2CBB-28E172CCB494}"/>
              </a:ext>
            </a:extLst>
          </p:cNvPr>
          <p:cNvSpPr/>
          <p:nvPr/>
        </p:nvSpPr>
        <p:spPr>
          <a:xfrm>
            <a:off x="621446" y="4351906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ЦЕХА ПО ПРОИЗВОДСТВУ ЁЛОЧНЫХ ИГРУШЕК НА СТЕКОЛЬНОМ ЗАВОДЕ</a:t>
            </a:r>
            <a:endParaRPr kumimoji="0" lang="ru-ID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B831CE5-5EF6-D2B0-B1EA-7CCDE35543AD}"/>
              </a:ext>
            </a:extLst>
          </p:cNvPr>
          <p:cNvSpPr/>
          <p:nvPr/>
        </p:nvSpPr>
        <p:spPr>
          <a:xfrm>
            <a:off x="621446" y="539823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ПРОМЫШЛЕННОГО ТУРИЗМА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C9A40C-119F-3EC0-18BB-806107FE5491}"/>
              </a:ext>
            </a:extLst>
          </p:cNvPr>
          <p:cNvSpPr txBox="1"/>
          <p:nvPr/>
        </p:nvSpPr>
        <p:spPr>
          <a:xfrm>
            <a:off x="632590" y="6365207"/>
            <a:ext cx="680773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*Данные решения выбраны на основе сфер деятельности предприятий, возможностей интеграций и потенциалу развития покупала компаний и отраслей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07A62703-E669-90E7-14C5-24861E469126}"/>
              </a:ext>
            </a:extLst>
          </p:cNvPr>
          <p:cNvSpPr/>
          <p:nvPr/>
        </p:nvSpPr>
        <p:spPr>
          <a:xfrm>
            <a:off x="3724106" y="333996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предприятий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регулярно использующих грузоперевозки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A26F835-0B95-897E-6063-4F93BAC8FD94}"/>
              </a:ext>
            </a:extLst>
          </p:cNvPr>
          <p:cNvSpPr/>
          <p:nvPr/>
        </p:nvSpPr>
        <p:spPr>
          <a:xfrm>
            <a:off x="3724106" y="438543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 расширения функциональности существующего предприятия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8A45D0F1-B7AD-B411-0327-CE1C4017B2D4}"/>
              </a:ext>
            </a:extLst>
          </p:cNvPr>
          <p:cNvSpPr/>
          <p:nvPr/>
        </p:nvSpPr>
        <p:spPr>
          <a:xfrm>
            <a:off x="3731307" y="543090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крупных предприятий, которые было бы интересно посетить туристам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9EEA01EE-7DB6-0FD9-25A5-44A7A7285E21}"/>
              </a:ext>
            </a:extLst>
          </p:cNvPr>
          <p:cNvSpPr/>
          <p:nvPr/>
        </p:nvSpPr>
        <p:spPr>
          <a:xfrm>
            <a:off x="6819477" y="228984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Позволит минимизировать дорогостоящее                     и экологически небезопасные методы сжигания               и захоронения отходом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12A29E5A-1FC1-A504-AD05-3731BB6D4051}"/>
              </a:ext>
            </a:extLst>
          </p:cNvPr>
          <p:cNvSpPr/>
          <p:nvPr/>
        </p:nvSpPr>
        <p:spPr>
          <a:xfrm>
            <a:off x="6819477" y="333531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ID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Позволит оптимизировать бизнес-процессы</a:t>
            </a: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C00317B0-C8FD-EE5D-4E82-1DAABC8B9F1D}"/>
              </a:ext>
            </a:extLst>
          </p:cNvPr>
          <p:cNvSpPr/>
          <p:nvPr/>
        </p:nvSpPr>
        <p:spPr>
          <a:xfrm>
            <a:off x="6819477" y="438078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spc="-3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нового цеха на базе текущего производства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бренда компании, расширение производства и увеличение доходов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650FD8A6-963A-5995-BA9F-9B78037E8BC9}"/>
              </a:ext>
            </a:extLst>
          </p:cNvPr>
          <p:cNvSpPr/>
          <p:nvPr/>
        </p:nvSpPr>
        <p:spPr>
          <a:xfrm>
            <a:off x="6819477" y="5426252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Внедрение в работу предприятий процессов          по взаимодействию с туристами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Популяризации производственных профессий</a:t>
            </a:r>
          </a:p>
        </p:txBody>
      </p:sp>
      <p:pic>
        <p:nvPicPr>
          <p:cNvPr id="39" name="Рисунок 38" descr="Переработка со сплошной заливкой">
            <a:extLst>
              <a:ext uri="{FF2B5EF4-FFF2-40B4-BE49-F238E27FC236}">
                <a16:creationId xmlns:a16="http://schemas.microsoft.com/office/drawing/2014/main" id="{1E70E407-4E40-D916-E4BF-214E5495D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2561361"/>
            <a:ext cx="360000" cy="360000"/>
          </a:xfrm>
          <a:prstGeom prst="rect">
            <a:avLst/>
          </a:prstGeom>
        </p:spPr>
      </p:pic>
      <p:pic>
        <p:nvPicPr>
          <p:cNvPr id="40" name="Рисунок 39" descr="Схема с ветвлением со сплошной заливкой">
            <a:extLst>
              <a:ext uri="{FF2B5EF4-FFF2-40B4-BE49-F238E27FC236}">
                <a16:creationId xmlns:a16="http://schemas.microsoft.com/office/drawing/2014/main" id="{0CA82A5A-9B27-500A-36E8-AC7CAAFB6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70" y="3606979"/>
            <a:ext cx="360000" cy="360000"/>
          </a:xfrm>
          <a:prstGeom prst="rect">
            <a:avLst/>
          </a:prstGeom>
        </p:spPr>
      </p:pic>
      <p:pic>
        <p:nvPicPr>
          <p:cNvPr id="42" name="Рисунок 41" descr="Новогодняя ёлка со сплошной заливкой">
            <a:extLst>
              <a:ext uri="{FF2B5EF4-FFF2-40B4-BE49-F238E27FC236}">
                <a16:creationId xmlns:a16="http://schemas.microsoft.com/office/drawing/2014/main" id="{9B0A7EBD-D696-3B5D-1D40-CAA460E1C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43" name="Рисунок 42" descr="Производство со сплошной заливкой">
            <a:extLst>
              <a:ext uri="{FF2B5EF4-FFF2-40B4-BE49-F238E27FC236}">
                <a16:creationId xmlns:a16="http://schemas.microsoft.com/office/drawing/2014/main" id="{9A28CC72-C8D7-D9F1-192E-20D9A64B6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DDE5A-DDA1-CD42-B7BB-B75755FD0DB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5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522847" y="1401546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2177876" y="3541703"/>
            <a:ext cx="2319363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6" y="3541702"/>
            <a:ext cx="1432688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4615409" y="3541701"/>
            <a:ext cx="1921439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655020" y="3541701"/>
            <a:ext cx="3132576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64723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СЕКТОР- производство </a:t>
            </a:r>
            <a:r>
              <a:rPr lang="ru-RU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хозяйственной продукции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95% </a:t>
            </a:r>
            <a:r>
              <a:rPr lang="ru-RU" sz="11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общем объеме </a:t>
            </a:r>
            <a:r>
              <a:rPr lang="ru-RU" sz="11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произведенной продукции </a:t>
            </a:r>
            <a:r>
              <a:rPr lang="ru-RU" sz="11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г.</a:t>
            </a:r>
            <a:endParaRPr lang="ru-ID" sz="11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62824" y="1974828"/>
            <a:ext cx="1695867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  района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автомобильный </a:t>
            </a:r>
            <a:r>
              <a:rPr lang="ru-RU" sz="11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</a:t>
            </a:r>
            <a:endParaRPr lang="ru-ID" sz="11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978538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ИСТОРИКО-КУЛЬТУРНОЕ НАСЛЕДИЕ </a:t>
            </a:r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исторических памятников федерального и Республиканского значения </a:t>
            </a:r>
            <a:endParaRPr lang="ru-RU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2404170" y="4123977"/>
            <a:ext cx="1747043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ВХОЖДЕНИЕ МР </a:t>
            </a:r>
            <a:r>
              <a:rPr lang="ru-RU" sz="11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Рутульский район  входит в </a:t>
            </a:r>
            <a:r>
              <a:rPr lang="ru-RU" sz="1100" b="1" dirty="0" err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Ахтынскую</a:t>
            </a:r>
            <a:r>
              <a:rPr lang="ru-RU" sz="11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межрайонную  экономическую зону</a:t>
            </a:r>
            <a:endParaRPr lang="ru-ID" sz="11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B3605F-5D1F-38C2-F7AE-FD1D0A54328C}"/>
              </a:ext>
            </a:extLst>
          </p:cNvPr>
          <p:cNvSpPr txBox="1"/>
          <p:nvPr/>
        </p:nvSpPr>
        <p:spPr>
          <a:xfrm>
            <a:off x="4841966" y="4131374"/>
            <a:ext cx="148898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ИНСТИТУТА РАЗВИТИЯ БИЗНЕСА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 при главе МР по развитию МП и привлечению инвестиций</a:t>
            </a:r>
            <a:endParaRPr lang="ru-RU" sz="11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027053" y="1966987"/>
            <a:ext cx="207407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АДМИНИСТРАТИВНОМУ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ЦЕНТРУ РЕСПУБЛИКИ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285 </a:t>
            </a:r>
            <a:r>
              <a:rPr lang="ru-RU" sz="11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lang="ru-RU" sz="11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столицы РД </a:t>
            </a:r>
            <a:r>
              <a:rPr lang="ru-RU" sz="1100" dirty="0" err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г.Махачкалы</a:t>
            </a:r>
            <a:r>
              <a:rPr lang="ru-RU" sz="11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150 км до ближайшего </a:t>
            </a:r>
            <a:r>
              <a:rPr lang="ru-RU" sz="1100" dirty="0" err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г.Дербента</a:t>
            </a:r>
            <a:endParaRPr lang="ru-ID" sz="11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6763406" y="4131374"/>
            <a:ext cx="2877314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  <a:r>
              <a:rPr lang="ru-RU" sz="800" dirty="0">
                <a:solidFill>
                  <a:srgbClr val="FFC000"/>
                </a:solidFill>
              </a:rPr>
              <a:t>Добыча и Переработка природного камня (гранит, мрамор) </a:t>
            </a:r>
            <a:r>
              <a:rPr lang="ru-RU" sz="800" dirty="0" smtClean="0">
                <a:solidFill>
                  <a:srgbClr val="FFC000"/>
                </a:solidFill>
              </a:rPr>
              <a:t> </a:t>
            </a:r>
            <a:r>
              <a:rPr lang="ru-RU" sz="800" dirty="0">
                <a:solidFill>
                  <a:srgbClr val="FFC000"/>
                </a:solidFill>
              </a:rPr>
              <a:t>Переработка кожсырья и шерсти </a:t>
            </a:r>
            <a:r>
              <a:rPr lang="ru-RU" sz="800" dirty="0" smtClean="0">
                <a:solidFill>
                  <a:srgbClr val="FFC000"/>
                </a:solidFill>
              </a:rPr>
              <a:t> </a:t>
            </a:r>
            <a:r>
              <a:rPr lang="ru-RU" sz="800" dirty="0">
                <a:solidFill>
                  <a:srgbClr val="FFC000"/>
                </a:solidFill>
              </a:rPr>
              <a:t>□</a:t>
            </a:r>
          </a:p>
          <a:p>
            <a:r>
              <a:rPr lang="ru-RU" sz="800" dirty="0">
                <a:solidFill>
                  <a:srgbClr val="FFC000"/>
                </a:solidFill>
              </a:rPr>
              <a:t> </a:t>
            </a:r>
            <a:r>
              <a:rPr lang="ru-RU" sz="800" dirty="0" smtClean="0">
                <a:solidFill>
                  <a:srgbClr val="FFC000"/>
                </a:solidFill>
              </a:rPr>
              <a:t>Строительство </a:t>
            </a:r>
            <a:r>
              <a:rPr lang="ru-RU" sz="800" dirty="0" err="1">
                <a:solidFill>
                  <a:srgbClr val="FFC000"/>
                </a:solidFill>
              </a:rPr>
              <a:t>ветро</a:t>
            </a:r>
            <a:r>
              <a:rPr lang="ru-RU" sz="800" dirty="0">
                <a:solidFill>
                  <a:srgbClr val="FFC000"/>
                </a:solidFill>
              </a:rPr>
              <a:t> -электростанций </a:t>
            </a:r>
            <a:r>
              <a:rPr lang="ru-RU" sz="800" dirty="0" smtClean="0">
                <a:solidFill>
                  <a:srgbClr val="FFC000"/>
                </a:solidFill>
              </a:rPr>
              <a:t>.</a:t>
            </a:r>
            <a:endParaRPr lang="ru-RU" sz="800" dirty="0">
              <a:solidFill>
                <a:srgbClr val="FFC000"/>
              </a:solidFill>
            </a:endParaRPr>
          </a:p>
          <a:p>
            <a:r>
              <a:rPr lang="ru-RU" sz="800" dirty="0">
                <a:solidFill>
                  <a:srgbClr val="FFC000"/>
                </a:solidFill>
              </a:rPr>
              <a:t> </a:t>
            </a:r>
            <a:r>
              <a:rPr lang="ru-RU" sz="800" dirty="0" err="1" smtClean="0">
                <a:solidFill>
                  <a:srgbClr val="FFC000"/>
                </a:solidFill>
              </a:rPr>
              <a:t>троительство</a:t>
            </a:r>
            <a:r>
              <a:rPr lang="ru-RU" sz="800" dirty="0" smtClean="0">
                <a:solidFill>
                  <a:srgbClr val="FFC000"/>
                </a:solidFill>
              </a:rPr>
              <a:t> </a:t>
            </a:r>
            <a:r>
              <a:rPr lang="ru-RU" sz="800" dirty="0">
                <a:solidFill>
                  <a:srgbClr val="FFC000"/>
                </a:solidFill>
              </a:rPr>
              <a:t>сооружений для  разведения форели. </a:t>
            </a:r>
          </a:p>
          <a:p>
            <a:r>
              <a:rPr lang="ru-RU" sz="800" dirty="0">
                <a:solidFill>
                  <a:srgbClr val="FFC000"/>
                </a:solidFill>
              </a:rPr>
              <a:t> </a:t>
            </a:r>
            <a:r>
              <a:rPr lang="ru-RU" sz="800" dirty="0" smtClean="0">
                <a:solidFill>
                  <a:srgbClr val="FFC000"/>
                </a:solidFill>
              </a:rPr>
              <a:t>Создание </a:t>
            </a:r>
            <a:r>
              <a:rPr lang="ru-RU" sz="800" dirty="0">
                <a:solidFill>
                  <a:srgbClr val="FFC000"/>
                </a:solidFill>
              </a:rPr>
              <a:t>туристско-рекреационной базы отдыха "</a:t>
            </a:r>
            <a:r>
              <a:rPr lang="ru-RU" sz="800" dirty="0" err="1">
                <a:solidFill>
                  <a:srgbClr val="FFC000"/>
                </a:solidFill>
              </a:rPr>
              <a:t>Лалаан</a:t>
            </a:r>
            <a:r>
              <a:rPr lang="ru-RU" sz="800" dirty="0">
                <a:solidFill>
                  <a:srgbClr val="FFC000"/>
                </a:solidFill>
              </a:rPr>
              <a:t>".</a:t>
            </a:r>
          </a:p>
          <a:p>
            <a:r>
              <a:rPr lang="ru-RU" sz="800" dirty="0">
                <a:solidFill>
                  <a:srgbClr val="FFC000"/>
                </a:solidFill>
              </a:rPr>
              <a:t> </a:t>
            </a:r>
            <a:r>
              <a:rPr lang="ru-RU" sz="800" dirty="0" smtClean="0">
                <a:solidFill>
                  <a:srgbClr val="FFC000"/>
                </a:solidFill>
              </a:rPr>
              <a:t>Организация</a:t>
            </a:r>
            <a:r>
              <a:rPr lang="ru-RU" sz="800" dirty="0">
                <a:solidFill>
                  <a:srgbClr val="FFC000"/>
                </a:solidFill>
              </a:rPr>
              <a:t>, открытие маршрута горного и конного туризма "Лалаан-Деавгай</a:t>
            </a:r>
            <a:r>
              <a:rPr lang="ru-RU" sz="800" baseline="30000" dirty="0">
                <a:solidFill>
                  <a:srgbClr val="FFC000"/>
                </a:solidFill>
              </a:rPr>
              <a:t>1</a:t>
            </a:r>
            <a:r>
              <a:rPr lang="ru-RU" sz="800" dirty="0">
                <a:solidFill>
                  <a:srgbClr val="FFC000"/>
                </a:solidFill>
              </a:rPr>
              <a:t>'. </a:t>
            </a:r>
          </a:p>
          <a:p>
            <a:r>
              <a:rPr lang="ru-RU" sz="800" dirty="0">
                <a:solidFill>
                  <a:srgbClr val="FFC000"/>
                </a:solidFill>
              </a:rPr>
              <a:t> </a:t>
            </a:r>
            <a:r>
              <a:rPr lang="ru-RU" sz="800" dirty="0" smtClean="0">
                <a:solidFill>
                  <a:srgbClr val="FFC000"/>
                </a:solidFill>
              </a:rPr>
              <a:t>Открытие </a:t>
            </a:r>
            <a:r>
              <a:rPr lang="ru-RU" sz="800" dirty="0">
                <a:solidFill>
                  <a:srgbClr val="FFC000"/>
                </a:solidFill>
              </a:rPr>
              <a:t>маршрута конного туризма "</a:t>
            </a:r>
            <a:r>
              <a:rPr lang="ru-RU" sz="800" dirty="0" err="1">
                <a:solidFill>
                  <a:srgbClr val="FFC000"/>
                </a:solidFill>
              </a:rPr>
              <a:t>Лагай</a:t>
            </a:r>
            <a:r>
              <a:rPr lang="ru-RU" sz="800" dirty="0">
                <a:solidFill>
                  <a:srgbClr val="FFC000"/>
                </a:solidFill>
              </a:rPr>
              <a:t>" в </a:t>
            </a:r>
            <a:r>
              <a:rPr lang="ru-RU" sz="800" dirty="0" err="1">
                <a:solidFill>
                  <a:srgbClr val="FFC000"/>
                </a:solidFill>
              </a:rPr>
              <a:t>Цахурской</a:t>
            </a:r>
            <a:r>
              <a:rPr lang="ru-RU" sz="800" dirty="0">
                <a:solidFill>
                  <a:srgbClr val="FFC000"/>
                </a:solidFill>
              </a:rPr>
              <a:t> </a:t>
            </a:r>
            <a:r>
              <a:rPr lang="ru-RU" sz="800" dirty="0" err="1" smtClean="0">
                <a:solidFill>
                  <a:srgbClr val="FFC000"/>
                </a:solidFill>
              </a:rPr>
              <a:t>далине.Производство</a:t>
            </a:r>
            <a:r>
              <a:rPr lang="ru-RU" sz="800" dirty="0" smtClean="0">
                <a:solidFill>
                  <a:srgbClr val="FFC000"/>
                </a:solidFill>
              </a:rPr>
              <a:t> </a:t>
            </a:r>
            <a:r>
              <a:rPr lang="ru-RU" sz="800" dirty="0">
                <a:solidFill>
                  <a:srgbClr val="FFC000"/>
                </a:solidFill>
              </a:rPr>
              <a:t>строительных материалов (</a:t>
            </a:r>
            <a:r>
              <a:rPr lang="ru-RU" sz="800" dirty="0" err="1">
                <a:solidFill>
                  <a:srgbClr val="FFC000"/>
                </a:solidFill>
              </a:rPr>
              <a:t>шебень</a:t>
            </a:r>
            <a:r>
              <a:rPr lang="ru-RU" sz="800" dirty="0">
                <a:solidFill>
                  <a:srgbClr val="FFC000"/>
                </a:solidFill>
              </a:rPr>
              <a:t>, гравий, камень бутовый) с. Кала. </a:t>
            </a:r>
          </a:p>
          <a:p>
            <a:r>
              <a:rPr lang="ru-RU" sz="800" dirty="0"/>
              <a:t> </a:t>
            </a:r>
          </a:p>
          <a:p>
            <a:r>
              <a:rPr lang="ru-RU" sz="800" b="1" dirty="0"/>
              <a:t> </a:t>
            </a:r>
            <a:endParaRPr lang="ru-RU" sz="800" dirty="0"/>
          </a:p>
          <a:p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960630" y="1554054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:a16="http://schemas.microsoft.com/office/drawing/2014/main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022194" y="3708143"/>
            <a:ext cx="342359" cy="342359"/>
          </a:xfrm>
          <a:prstGeom prst="rect">
            <a:avLst/>
          </a:prstGeom>
        </p:spPr>
      </p:pic>
      <p:pic>
        <p:nvPicPr>
          <p:cNvPr id="11" name="Рисунок 10" descr="Щит со сплошной заливкой">
            <a:extLst>
              <a:ext uri="{FF2B5EF4-FFF2-40B4-BE49-F238E27FC236}">
                <a16:creationId xmlns:a16="http://schemas.microsoft.com/office/drawing/2014/main" id="{5DC5C6A3-2CCA-4FE9-A47B-9DE0EEE63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92647" y="3676828"/>
            <a:ext cx="339434" cy="339434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18887" y="3658195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«РУТУЛЬСКИЙ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6D0F4-A5B6-1C1E-A091-A3BC5477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5FF374-9DAD-11C5-A21A-6166FFF3142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ИДЕИ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3A628E0-1FA8-8DF7-BCE7-711E71EE2DC8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идеи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D560722E-0E41-32C5-464B-42B383BE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E8AC4634-C891-5BA3-4F18-69226FC76CB0}"/>
              </a:ext>
            </a:extLst>
          </p:cNvPr>
          <p:cNvSpPr/>
          <p:nvPr/>
        </p:nvSpPr>
        <p:spPr>
          <a:xfrm>
            <a:off x="2485189" y="2278441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 МО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id="{2F469805-2E86-C98A-D7D7-FE25AC6EFEE1}"/>
              </a:ext>
            </a:extLst>
          </p:cNvPr>
          <p:cNvSpPr/>
          <p:nvPr/>
        </p:nvSpPr>
        <p:spPr>
          <a:xfrm>
            <a:off x="627017" y="1401546"/>
            <a:ext cx="1709998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Скругленный прямоугольник 123">
            <a:extLst>
              <a:ext uri="{FF2B5EF4-FFF2-40B4-BE49-F238E27FC236}">
                <a16:creationId xmlns:a16="http://schemas.microsoft.com/office/drawing/2014/main" id="{1D6FB60F-0ADC-31D8-AF21-50DB4A871927}"/>
              </a:ext>
            </a:extLst>
          </p:cNvPr>
          <p:cNvSpPr/>
          <p:nvPr/>
        </p:nvSpPr>
        <p:spPr>
          <a:xfrm>
            <a:off x="2485190" y="1395498"/>
            <a:ext cx="1709998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D25CF176-A231-C630-A7BD-E728AA3445B1}"/>
              </a:ext>
            </a:extLst>
          </p:cNvPr>
          <p:cNvSpPr/>
          <p:nvPr/>
        </p:nvSpPr>
        <p:spPr>
          <a:xfrm>
            <a:off x="4343385" y="1398522"/>
            <a:ext cx="1709998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ПОТЕНЦИАЛЬНЫЕ ПАРТНЁРЫ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A91ABEED-895F-4B25-C780-6C0D12F4DC5A}"/>
              </a:ext>
            </a:extLst>
          </p:cNvPr>
          <p:cNvSpPr/>
          <p:nvPr/>
        </p:nvSpPr>
        <p:spPr>
          <a:xfrm>
            <a:off x="6201569" y="1392474"/>
            <a:ext cx="1709998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ИСТОЧНИК, ТЕХНОЛОГИИ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B8E0A112-FCD6-AFEE-D5C6-E0C8ADA75C2D}"/>
              </a:ext>
            </a:extLst>
          </p:cNvPr>
          <p:cNvSpPr/>
          <p:nvPr/>
        </p:nvSpPr>
        <p:spPr>
          <a:xfrm>
            <a:off x="8059753" y="1392473"/>
            <a:ext cx="1709998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ПРОГРАММЫ ПОДДЕРЖКИ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B1C1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0" name="Скругленный прямоугольник 1059">
            <a:extLst>
              <a:ext uri="{FF2B5EF4-FFF2-40B4-BE49-F238E27FC236}">
                <a16:creationId xmlns:a16="http://schemas.microsoft.com/office/drawing/2014/main" id="{48DFEDCE-D77B-96B4-B701-E19AA8A8875F}"/>
              </a:ext>
            </a:extLst>
          </p:cNvPr>
          <p:cNvSpPr/>
          <p:nvPr/>
        </p:nvSpPr>
        <p:spPr>
          <a:xfrm>
            <a:off x="2485189" y="3105787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62" name="Скругленный прямоугольник 1061">
            <a:extLst>
              <a:ext uri="{FF2B5EF4-FFF2-40B4-BE49-F238E27FC236}">
                <a16:creationId xmlns:a16="http://schemas.microsoft.com/office/drawing/2014/main" id="{CCBC5074-24AC-C263-A59B-607D7E1E4169}"/>
              </a:ext>
            </a:extLst>
          </p:cNvPr>
          <p:cNvSpPr/>
          <p:nvPr/>
        </p:nvSpPr>
        <p:spPr>
          <a:xfrm>
            <a:off x="2485189" y="3933133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 МО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3" name="Скругленный прямоугольник 1062">
            <a:extLst>
              <a:ext uri="{FF2B5EF4-FFF2-40B4-BE49-F238E27FC236}">
                <a16:creationId xmlns:a16="http://schemas.microsoft.com/office/drawing/2014/main" id="{CB3B74B1-02E1-B140-B8EB-35E44FC72F52}"/>
              </a:ext>
            </a:extLst>
          </p:cNvPr>
          <p:cNvSpPr/>
          <p:nvPr/>
        </p:nvSpPr>
        <p:spPr>
          <a:xfrm>
            <a:off x="2485189" y="4760479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64" name="Скругленный прямоугольник 1063">
            <a:extLst>
              <a:ext uri="{FF2B5EF4-FFF2-40B4-BE49-F238E27FC236}">
                <a16:creationId xmlns:a16="http://schemas.microsoft.com/office/drawing/2014/main" id="{A046A4FB-FF21-3D24-DEB8-4A2C4E2424AF}"/>
              </a:ext>
            </a:extLst>
          </p:cNvPr>
          <p:cNvSpPr/>
          <p:nvPr/>
        </p:nvSpPr>
        <p:spPr>
          <a:xfrm>
            <a:off x="2485189" y="5587823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 МО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5" name="Скругленный прямоугольник 1064">
            <a:extLst>
              <a:ext uri="{FF2B5EF4-FFF2-40B4-BE49-F238E27FC236}">
                <a16:creationId xmlns:a16="http://schemas.microsoft.com/office/drawing/2014/main" id="{CAF6A63F-3643-5C49-2AAB-B22C099F1C5E}"/>
              </a:ext>
            </a:extLst>
          </p:cNvPr>
          <p:cNvSpPr/>
          <p:nvPr/>
        </p:nvSpPr>
        <p:spPr>
          <a:xfrm>
            <a:off x="626999" y="2284489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СОВРЕМЕННЫЙ МЕДИЦИНСКИЙ ЦЕНТР           СО СПА И РОДДОМОМ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7" name="Скругленный прямоугольник 1066">
            <a:extLst>
              <a:ext uri="{FF2B5EF4-FFF2-40B4-BE49-F238E27FC236}">
                <a16:creationId xmlns:a16="http://schemas.microsoft.com/office/drawing/2014/main" id="{00047959-B51F-992A-6F71-7FECD72CE3ED}"/>
              </a:ext>
            </a:extLst>
          </p:cNvPr>
          <p:cNvSpPr/>
          <p:nvPr/>
        </p:nvSpPr>
        <p:spPr>
          <a:xfrm>
            <a:off x="626999" y="3111835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БИЗНЕС-ИНКУБАТОР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ИССЛЕДОВАТЕЛЬСКИМ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ТЕХНОЛОГИЧЕСКИМ ЦЕНТРОМ ДЛЯ ПРЕДПРИЯТИЙ МАЛОГО И МИКРОБИЗНЕСА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8" name="Скругленный прямоугольник 1067">
            <a:extLst>
              <a:ext uri="{FF2B5EF4-FFF2-40B4-BE49-F238E27FC236}">
                <a16:creationId xmlns:a16="http://schemas.microsoft.com/office/drawing/2014/main" id="{74021D3F-0CB3-10C6-B455-8D29DA257261}"/>
              </a:ext>
            </a:extLst>
          </p:cNvPr>
          <p:cNvSpPr/>
          <p:nvPr/>
        </p:nvSpPr>
        <p:spPr>
          <a:xfrm>
            <a:off x="626999" y="3939181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РАСПРЕДИЛИТЕЛЬНО/  ЛОГИСТИЧЕСКИЙ ЦЕНТР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9" name="Скругленный прямоугольник 1068">
            <a:extLst>
              <a:ext uri="{FF2B5EF4-FFF2-40B4-BE49-F238E27FC236}">
                <a16:creationId xmlns:a16="http://schemas.microsoft.com/office/drawing/2014/main" id="{33F9D213-3AE4-069D-C130-8CE546DAD6AA}"/>
              </a:ext>
            </a:extLst>
          </p:cNvPr>
          <p:cNvSpPr/>
          <p:nvPr/>
        </p:nvSpPr>
        <p:spPr>
          <a:xfrm>
            <a:off x="626999" y="4766527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ПРОМЫШЛЕННОГО ТУРИЗМА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0" name="Скругленный прямоугольник 1069">
            <a:extLst>
              <a:ext uri="{FF2B5EF4-FFF2-40B4-BE49-F238E27FC236}">
                <a16:creationId xmlns:a16="http://schemas.microsoft.com/office/drawing/2014/main" id="{4AB32954-5C91-9CB7-05A7-0C7541517590}"/>
              </a:ext>
            </a:extLst>
          </p:cNvPr>
          <p:cNvSpPr/>
          <p:nvPr/>
        </p:nvSpPr>
        <p:spPr>
          <a:xfrm>
            <a:off x="626999" y="5593871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ОВОЩНАЯ ФЕРМА                     НА ГИДРОПОННОМ ОБОРУДОВАНИИ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1" name="Скругленный прямоугольник 1070">
            <a:extLst>
              <a:ext uri="{FF2B5EF4-FFF2-40B4-BE49-F238E27FC236}">
                <a16:creationId xmlns:a16="http://schemas.microsoft.com/office/drawing/2014/main" id="{BA99129D-7697-E71C-BAC4-7B68C555355F}"/>
              </a:ext>
            </a:extLst>
          </p:cNvPr>
          <p:cNvSpPr/>
          <p:nvPr/>
        </p:nvSpPr>
        <p:spPr>
          <a:xfrm>
            <a:off x="6201552" y="2275416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74" name="Скругленный прямоугольник 1073">
            <a:extLst>
              <a:ext uri="{FF2B5EF4-FFF2-40B4-BE49-F238E27FC236}">
                <a16:creationId xmlns:a16="http://schemas.microsoft.com/office/drawing/2014/main" id="{25AEDCF0-0BA8-A4FA-51BB-E700037FDCC0}"/>
              </a:ext>
            </a:extLst>
          </p:cNvPr>
          <p:cNvSpPr/>
          <p:nvPr/>
        </p:nvSpPr>
        <p:spPr>
          <a:xfrm>
            <a:off x="6201552" y="3102762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75" name="Скругленный прямоугольник 1074">
            <a:extLst>
              <a:ext uri="{FF2B5EF4-FFF2-40B4-BE49-F238E27FC236}">
                <a16:creationId xmlns:a16="http://schemas.microsoft.com/office/drawing/2014/main" id="{9891EB1A-BAAB-40AD-1800-B47016F871FB}"/>
              </a:ext>
            </a:extLst>
          </p:cNvPr>
          <p:cNvSpPr/>
          <p:nvPr/>
        </p:nvSpPr>
        <p:spPr>
          <a:xfrm>
            <a:off x="6201552" y="3930108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76" name="Скругленный прямоугольник 1075">
            <a:extLst>
              <a:ext uri="{FF2B5EF4-FFF2-40B4-BE49-F238E27FC236}">
                <a16:creationId xmlns:a16="http://schemas.microsoft.com/office/drawing/2014/main" id="{8EC793BA-0796-6BDC-2F63-C21675756FCF}"/>
              </a:ext>
            </a:extLst>
          </p:cNvPr>
          <p:cNvSpPr/>
          <p:nvPr/>
        </p:nvSpPr>
        <p:spPr>
          <a:xfrm>
            <a:off x="6201552" y="4757454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77" name="Скругленный прямоугольник 1076">
            <a:extLst>
              <a:ext uri="{FF2B5EF4-FFF2-40B4-BE49-F238E27FC236}">
                <a16:creationId xmlns:a16="http://schemas.microsoft.com/office/drawing/2014/main" id="{59DFADE9-9D5D-08DB-E22E-F9F7B488238D}"/>
              </a:ext>
            </a:extLst>
          </p:cNvPr>
          <p:cNvSpPr/>
          <p:nvPr/>
        </p:nvSpPr>
        <p:spPr>
          <a:xfrm>
            <a:off x="6201552" y="5584798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78" name="Скругленный прямоугольник 1077">
            <a:extLst>
              <a:ext uri="{FF2B5EF4-FFF2-40B4-BE49-F238E27FC236}">
                <a16:creationId xmlns:a16="http://schemas.microsoft.com/office/drawing/2014/main" id="{5DF3B361-B941-181A-5527-328202E9E5E5}"/>
              </a:ext>
            </a:extLst>
          </p:cNvPr>
          <p:cNvSpPr/>
          <p:nvPr/>
        </p:nvSpPr>
        <p:spPr>
          <a:xfrm>
            <a:off x="4343362" y="2281464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79" name="Скругленный прямоугольник 1078">
            <a:extLst>
              <a:ext uri="{FF2B5EF4-FFF2-40B4-BE49-F238E27FC236}">
                <a16:creationId xmlns:a16="http://schemas.microsoft.com/office/drawing/2014/main" id="{4CA8B01C-1FB3-9FD9-B5B8-C6BEBA8B8E87}"/>
              </a:ext>
            </a:extLst>
          </p:cNvPr>
          <p:cNvSpPr/>
          <p:nvPr/>
        </p:nvSpPr>
        <p:spPr>
          <a:xfrm>
            <a:off x="4343362" y="3108810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80" name="Скругленный прямоугольник 1079">
            <a:extLst>
              <a:ext uri="{FF2B5EF4-FFF2-40B4-BE49-F238E27FC236}">
                <a16:creationId xmlns:a16="http://schemas.microsoft.com/office/drawing/2014/main" id="{862198B3-868E-FEAD-80DF-7971609D3B1D}"/>
              </a:ext>
            </a:extLst>
          </p:cNvPr>
          <p:cNvSpPr/>
          <p:nvPr/>
        </p:nvSpPr>
        <p:spPr>
          <a:xfrm>
            <a:off x="4343362" y="3936156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81" name="Скругленный прямоугольник 1080">
            <a:extLst>
              <a:ext uri="{FF2B5EF4-FFF2-40B4-BE49-F238E27FC236}">
                <a16:creationId xmlns:a16="http://schemas.microsoft.com/office/drawing/2014/main" id="{483E1A5E-B34B-C694-F2C0-DEF5055518FE}"/>
              </a:ext>
            </a:extLst>
          </p:cNvPr>
          <p:cNvSpPr/>
          <p:nvPr/>
        </p:nvSpPr>
        <p:spPr>
          <a:xfrm>
            <a:off x="4343362" y="4763502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82" name="Скругленный прямоугольник 1081">
            <a:extLst>
              <a:ext uri="{FF2B5EF4-FFF2-40B4-BE49-F238E27FC236}">
                <a16:creationId xmlns:a16="http://schemas.microsoft.com/office/drawing/2014/main" id="{91621C0B-B4FE-D093-2088-9EAA08C37289}"/>
              </a:ext>
            </a:extLst>
          </p:cNvPr>
          <p:cNvSpPr/>
          <p:nvPr/>
        </p:nvSpPr>
        <p:spPr>
          <a:xfrm>
            <a:off x="4343362" y="5590846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84" name="Скругленный прямоугольник 1083">
            <a:extLst>
              <a:ext uri="{FF2B5EF4-FFF2-40B4-BE49-F238E27FC236}">
                <a16:creationId xmlns:a16="http://schemas.microsoft.com/office/drawing/2014/main" id="{9DBEF0F3-1DBE-69FE-01D5-B857A72CB501}"/>
              </a:ext>
            </a:extLst>
          </p:cNvPr>
          <p:cNvSpPr/>
          <p:nvPr/>
        </p:nvSpPr>
        <p:spPr>
          <a:xfrm>
            <a:off x="8059725" y="2275416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МСП ОБЛАСТИ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5" name="Скругленный прямоугольник 1084">
            <a:extLst>
              <a:ext uri="{FF2B5EF4-FFF2-40B4-BE49-F238E27FC236}">
                <a16:creationId xmlns:a16="http://schemas.microsoft.com/office/drawing/2014/main" id="{555D7646-A082-AD4A-070A-04026B196827}"/>
              </a:ext>
            </a:extLst>
          </p:cNvPr>
          <p:cNvSpPr/>
          <p:nvPr/>
        </p:nvSpPr>
        <p:spPr>
          <a:xfrm>
            <a:off x="8059725" y="3102762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МСП ОБЛАСТИ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6" name="Скругленный прямоугольник 1085">
            <a:extLst>
              <a:ext uri="{FF2B5EF4-FFF2-40B4-BE49-F238E27FC236}">
                <a16:creationId xmlns:a16="http://schemas.microsoft.com/office/drawing/2014/main" id="{A74B8606-8ECD-145D-C623-0852E19DDABA}"/>
              </a:ext>
            </a:extLst>
          </p:cNvPr>
          <p:cNvSpPr/>
          <p:nvPr/>
        </p:nvSpPr>
        <p:spPr>
          <a:xfrm>
            <a:off x="8059725" y="3930108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МСП ОБЛАСТИ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7" name="Скругленный прямоугольник 1086">
            <a:extLst>
              <a:ext uri="{FF2B5EF4-FFF2-40B4-BE49-F238E27FC236}">
                <a16:creationId xmlns:a16="http://schemas.microsoft.com/office/drawing/2014/main" id="{78445F4D-2E2C-53A5-7110-A096D5B4A0C9}"/>
              </a:ext>
            </a:extLst>
          </p:cNvPr>
          <p:cNvSpPr/>
          <p:nvPr/>
        </p:nvSpPr>
        <p:spPr>
          <a:xfrm>
            <a:off x="8059725" y="4757454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ВСЕРОССИЙСКИЙ АКСЕЛЕРАТОР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ПРОМЫШЛЕННОМУ ТУРИЗМУ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8" name="Скругленный прямоугольник 1087">
            <a:extLst>
              <a:ext uri="{FF2B5EF4-FFF2-40B4-BE49-F238E27FC236}">
                <a16:creationId xmlns:a16="http://schemas.microsoft.com/office/drawing/2014/main" id="{EA052C1D-A2EA-49DB-1190-3009A50701CA}"/>
              </a:ext>
            </a:extLst>
          </p:cNvPr>
          <p:cNvSpPr/>
          <p:nvPr/>
        </p:nvSpPr>
        <p:spPr>
          <a:xfrm>
            <a:off x="8059725" y="5584798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АПК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МСП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Логотип Садко / Медицина / TopLogos.ru">
            <a:extLst>
              <a:ext uri="{FF2B5EF4-FFF2-40B4-BE49-F238E27FC236}">
                <a16:creationId xmlns:a16="http://schemas.microsoft.com/office/drawing/2014/main" id="{BC387D84-B11E-3FF4-33AB-40DE99A16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68" y="2575275"/>
            <a:ext cx="472384" cy="1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Тонус">
            <a:extLst>
              <a:ext uri="{FF2B5EF4-FFF2-40B4-BE49-F238E27FC236}">
                <a16:creationId xmlns:a16="http://schemas.microsoft.com/office/drawing/2014/main" id="{C2CC0789-6E67-47FB-4F43-DE059401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50" y="2551223"/>
            <a:ext cx="474705" cy="16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2" descr="Логотип Садко / Медицина / TopLogos.ru">
            <a:extLst>
              <a:ext uri="{FF2B5EF4-FFF2-40B4-BE49-F238E27FC236}">
                <a16:creationId xmlns:a16="http://schemas.microsoft.com/office/drawing/2014/main" id="{E8181839-A045-2808-247D-DE5DAF60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082" y="2569227"/>
            <a:ext cx="472384" cy="1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еть клиник &quot;Персона&quot; и &quot;Прозрение&quot; | Nizhny Novgorod">
            <a:extLst>
              <a:ext uri="{FF2B5EF4-FFF2-40B4-BE49-F238E27FC236}">
                <a16:creationId xmlns:a16="http://schemas.microsoft.com/office/drawing/2014/main" id="{D956EE77-2D0A-FE77-09D9-190E3541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82" y="2452460"/>
            <a:ext cx="397752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Волга участник выставки">
            <a:extLst>
              <a:ext uri="{FF2B5EF4-FFF2-40B4-BE49-F238E27FC236}">
                <a16:creationId xmlns:a16="http://schemas.microsoft.com/office/drawing/2014/main" id="{B6E01744-C97B-984D-D884-D8801584C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r="28439"/>
          <a:stretch/>
        </p:blipFill>
        <p:spPr bwMode="auto">
          <a:xfrm>
            <a:off x="2864806" y="3232951"/>
            <a:ext cx="341663" cy="5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Реал-инвест Газгольдеры: отзывы о компании">
            <a:extLst>
              <a:ext uri="{FF2B5EF4-FFF2-40B4-BE49-F238E27FC236}">
                <a16:creationId xmlns:a16="http://schemas.microsoft.com/office/drawing/2014/main" id="{EEC2935B-4F5D-F975-C0DE-16CC34BF2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57" y="3411232"/>
            <a:ext cx="520397" cy="13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1" name="Рисунок 1120">
            <a:extLst>
              <a:ext uri="{FF2B5EF4-FFF2-40B4-BE49-F238E27FC236}">
                <a16:creationId xmlns:a16="http://schemas.microsoft.com/office/drawing/2014/main" id="{6C5B2326-90A9-59E5-5717-3733B065F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9091" y="3387210"/>
            <a:ext cx="499899" cy="179696"/>
          </a:xfrm>
          <a:prstGeom prst="rect">
            <a:avLst/>
          </a:prstGeom>
        </p:spPr>
      </p:pic>
      <p:pic>
        <p:nvPicPr>
          <p:cNvPr id="2064" name="Picture 16" descr="СПЕКТР, рекламное агентство, Нижний Новгород">
            <a:extLst>
              <a:ext uri="{FF2B5EF4-FFF2-40B4-BE49-F238E27FC236}">
                <a16:creationId xmlns:a16="http://schemas.microsoft.com/office/drawing/2014/main" id="{6EE3E2E1-89E3-0266-2854-D9BBCD361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200" y="3291948"/>
            <a:ext cx="512441" cy="3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5373A21F-819D-9A89-DED9-DC5A850D5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39" y="3349382"/>
            <a:ext cx="617971" cy="27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8" descr="Волга участник выставки">
            <a:extLst>
              <a:ext uri="{FF2B5EF4-FFF2-40B4-BE49-F238E27FC236}">
                <a16:creationId xmlns:a16="http://schemas.microsoft.com/office/drawing/2014/main" id="{8341E052-8455-9DA5-F94C-08488E2BD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r="28439"/>
          <a:stretch/>
        </p:blipFill>
        <p:spPr bwMode="auto">
          <a:xfrm>
            <a:off x="4739240" y="4046088"/>
            <a:ext cx="341663" cy="5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24F6D073-4A6A-4BA8-B3A5-8CEA66D99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621" y="4209472"/>
            <a:ext cx="697492" cy="23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Рисунок 1123">
            <a:extLst>
              <a:ext uri="{FF2B5EF4-FFF2-40B4-BE49-F238E27FC236}">
                <a16:creationId xmlns:a16="http://schemas.microsoft.com/office/drawing/2014/main" id="{CDA3FC48-FAC3-0E28-E45A-6AC3B99690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2123" y="4186913"/>
            <a:ext cx="768685" cy="252607"/>
          </a:xfrm>
          <a:prstGeom prst="rect">
            <a:avLst/>
          </a:prstGeom>
        </p:spPr>
      </p:pic>
      <p:pic>
        <p:nvPicPr>
          <p:cNvPr id="1125" name="Рисунок 1124">
            <a:extLst>
              <a:ext uri="{FF2B5EF4-FFF2-40B4-BE49-F238E27FC236}">
                <a16:creationId xmlns:a16="http://schemas.microsoft.com/office/drawing/2014/main" id="{57786F63-5AA8-B9FD-06E7-0B4042BC37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0234" y="4910215"/>
            <a:ext cx="373500" cy="439412"/>
          </a:xfrm>
          <a:prstGeom prst="rect">
            <a:avLst/>
          </a:prstGeom>
        </p:spPr>
      </p:pic>
      <p:pic>
        <p:nvPicPr>
          <p:cNvPr id="1126" name="Picture 8" descr="Волга участник выставки">
            <a:extLst>
              <a:ext uri="{FF2B5EF4-FFF2-40B4-BE49-F238E27FC236}">
                <a16:creationId xmlns:a16="http://schemas.microsoft.com/office/drawing/2014/main" id="{F8F7B2B1-DE00-A155-4A05-D71FEC298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r="28439"/>
          <a:stretch/>
        </p:blipFill>
        <p:spPr bwMode="auto">
          <a:xfrm>
            <a:off x="2963808" y="4878715"/>
            <a:ext cx="341663" cy="5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7EB0B7BF-BFD2-7FC8-1D27-B7106AFA7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74" y="4921457"/>
            <a:ext cx="592481" cy="4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97C5FBEA-2D75-8DF0-1DD1-3B9B1EF95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457" y="4949407"/>
            <a:ext cx="382674" cy="3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24">
            <a:extLst>
              <a:ext uri="{FF2B5EF4-FFF2-40B4-BE49-F238E27FC236}">
                <a16:creationId xmlns:a16="http://schemas.microsoft.com/office/drawing/2014/main" id="{32318964-0A07-04D0-4D42-66C10F52D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99" y="4918086"/>
            <a:ext cx="592481" cy="4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1" name="Picture 26">
            <a:extLst>
              <a:ext uri="{FF2B5EF4-FFF2-40B4-BE49-F238E27FC236}">
                <a16:creationId xmlns:a16="http://schemas.microsoft.com/office/drawing/2014/main" id="{292F9B18-E1CF-C6D5-4A58-B23CF5C5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82" y="4946036"/>
            <a:ext cx="382674" cy="3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9FA18391-2892-5E09-E13E-8D96498D5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76" y="5818601"/>
            <a:ext cx="617971" cy="27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5" name="Рисунок 1134">
            <a:extLst>
              <a:ext uri="{FF2B5EF4-FFF2-40B4-BE49-F238E27FC236}">
                <a16:creationId xmlns:a16="http://schemas.microsoft.com/office/drawing/2014/main" id="{E7334709-DB76-BC49-11CD-200CBF2040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2960" y="5814508"/>
            <a:ext cx="447010" cy="30425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2BDDE5A-DDA1-CD42-B7BB-B75755FD0DB9}"/>
              </a:ext>
            </a:extLst>
          </p:cNvPr>
          <p:cNvSpPr txBox="1"/>
          <p:nvPr/>
        </p:nvSpPr>
        <p:spPr>
          <a:xfrm>
            <a:off x="779416" y="67596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74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:a16="http://schemas.microsoft.com/office/drawing/2014/main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3270" y="3824239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766379" y="1394142"/>
            <a:ext cx="5045169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ED5127D8-F80B-2E74-96D7-6C60603119FC}"/>
              </a:ext>
            </a:extLst>
          </p:cNvPr>
          <p:cNvSpPr/>
          <p:nvPr/>
        </p:nvSpPr>
        <p:spPr>
          <a:xfrm>
            <a:off x="621668" y="2760771"/>
            <a:ext cx="50505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28A327-E730-2B92-6BD0-2BE87DFA2691}"/>
              </a:ext>
            </a:extLst>
          </p:cNvPr>
          <p:cNvSpPr txBox="1"/>
          <p:nvPr/>
        </p:nvSpPr>
        <p:spPr>
          <a:xfrm>
            <a:off x="622937" y="3002834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821550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3270704" y="1600649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E28CB67B-99F6-62CC-86C1-A8ABE0B7D973}"/>
              </a:ext>
            </a:extLst>
          </p:cNvPr>
          <p:cNvSpPr txBox="1"/>
          <p:nvPr/>
        </p:nvSpPr>
        <p:spPr>
          <a:xfrm>
            <a:off x="3437634" y="2243613"/>
            <a:ext cx="22345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земельных участка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1168749" y="3827655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C4EF67B-79D6-EF4B-9677-0966A8E74B66}"/>
              </a:ext>
            </a:extLst>
          </p:cNvPr>
          <p:cNvSpPr txBox="1"/>
          <p:nvPr/>
        </p:nvSpPr>
        <p:spPr>
          <a:xfrm>
            <a:off x="3561826" y="3833193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2,46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38496" y="3824239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0407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263EEAE-FEDF-4B38-6170-68E3C9246E3B}"/>
              </a:ext>
            </a:extLst>
          </p:cNvPr>
          <p:cNvSpPr/>
          <p:nvPr/>
        </p:nvSpPr>
        <p:spPr>
          <a:xfrm>
            <a:off x="620406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РАСПРЕДЕЛЕНИЕ ПЛОЩАДОК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883FA95-A71D-29DF-60BE-FAF5B0A60D5C}"/>
              </a:ext>
            </a:extLst>
          </p:cNvPr>
          <p:cNvSpPr/>
          <p:nvPr/>
        </p:nvSpPr>
        <p:spPr>
          <a:xfrm>
            <a:off x="620406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20406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4784D0C-C0E6-CDCD-9856-24BA243718F6}"/>
              </a:ext>
            </a:extLst>
          </p:cNvPr>
          <p:cNvSpPr/>
          <p:nvPr/>
        </p:nvSpPr>
        <p:spPr>
          <a:xfrm>
            <a:off x="620406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B1A71364-7219-9B02-0F5E-032DE88FD20A}"/>
              </a:ext>
            </a:extLst>
          </p:cNvPr>
          <p:cNvSpPr/>
          <p:nvPr/>
        </p:nvSpPr>
        <p:spPr>
          <a:xfrm>
            <a:off x="2954593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всегда достаточно инвесторов для проведения тендерной процедуры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B503E6F3-9BA9-736C-8997-1A19BDFDE55B}"/>
              </a:ext>
            </a:extLst>
          </p:cNvPr>
          <p:cNvSpPr/>
          <p:nvPr/>
        </p:nvSpPr>
        <p:spPr>
          <a:xfrm>
            <a:off x="2954593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54593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5C80F8D5-9284-0997-F20F-D5F70709BA6B}"/>
              </a:ext>
            </a:extLst>
          </p:cNvPr>
          <p:cNvSpPr/>
          <p:nvPr/>
        </p:nvSpPr>
        <p:spPr>
          <a:xfrm>
            <a:off x="2954593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587BB692-BB68-A96A-CE3E-27B0341F4A21}"/>
              </a:ext>
            </a:extLst>
          </p:cNvPr>
          <p:cNvSpPr/>
          <p:nvPr/>
        </p:nvSpPr>
        <p:spPr>
          <a:xfrm>
            <a:off x="2954593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773E7195-35FF-216B-640A-E84CFD06B73E}"/>
              </a:ext>
            </a:extLst>
          </p:cNvPr>
          <p:cNvSpPr/>
          <p:nvPr/>
        </p:nvSpPr>
        <p:spPr>
          <a:xfrm>
            <a:off x="6440781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инвесторов для распределения площадок через тендерную процедуру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4DA3611C-DDED-E11A-A341-EB83BDAB6CA0}"/>
              </a:ext>
            </a:extLst>
          </p:cNvPr>
          <p:cNvSpPr/>
          <p:nvPr/>
        </p:nvSpPr>
        <p:spPr>
          <a:xfrm>
            <a:off x="6440781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0781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472E3AEB-A774-97BE-7C3F-BB05307E9C51}"/>
              </a:ext>
            </a:extLst>
          </p:cNvPr>
          <p:cNvSpPr/>
          <p:nvPr/>
        </p:nvSpPr>
        <p:spPr>
          <a:xfrm>
            <a:off x="6440781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D8C2B90C-11F2-8D2A-7A16-7C26268DC58F}"/>
              </a:ext>
            </a:extLst>
          </p:cNvPr>
          <p:cNvSpPr/>
          <p:nvPr/>
        </p:nvSpPr>
        <p:spPr>
          <a:xfrm>
            <a:off x="6440781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:a16="http://schemas.microsoft.com/office/drawing/2014/main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33866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474725A6-A4DD-6C99-3AE6-2DBC5A8F19E9}"/>
              </a:ext>
            </a:extLst>
          </p:cNvPr>
          <p:cNvSpPr/>
          <p:nvPr/>
        </p:nvSpPr>
        <p:spPr>
          <a:xfrm>
            <a:off x="6439596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4423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:a16="http://schemas.microsoft.com/office/drawing/2014/main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628201" y="584191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2962388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48576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48576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33866" y="53148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32218" y="5909195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33866" y="5909195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594360" y="345938"/>
            <a:ext cx="916058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МИНИСТЕРСТВА И ВЕДОМСТВА ОКАЗЫВАЮЩИЕ  ГОСУДАРСТВЕННУЮ ПОДДЕРЖКУ ПРЕДПРИНИМАТЕЛЯМ И ИНВЕСТОРАМ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594360" y="1435382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485202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343390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6201578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01182952-42FD-E2F5-AE20-138C900DE067}"/>
              </a:ext>
            </a:extLst>
          </p:cNvPr>
          <p:cNvSpPr/>
          <p:nvPr/>
        </p:nvSpPr>
        <p:spPr>
          <a:xfrm>
            <a:off x="805976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745509" y="2209962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52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603696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2603697" y="2209962"/>
            <a:ext cx="145691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КОРПОРАЦИЯ РАЗВИТИЯ </a:t>
            </a:r>
          </a:p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Республики Дагестан</a:t>
            </a:r>
            <a:endParaRPr lang="ru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443219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4432191" y="2209962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ФОНД РАЗВИТИЯ ПРОМЫШЛЕННОСТИ </a:t>
            </a:r>
          </a:p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РЕСПУБЛИКИ ДАГЕСТАН 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27D5FE-F318-9DC8-513C-A48C26710BE8}"/>
              </a:ext>
            </a:extLst>
          </p:cNvPr>
          <p:cNvSpPr txBox="1"/>
          <p:nvPr/>
        </p:nvSpPr>
        <p:spPr>
          <a:xfrm>
            <a:off x="6324559" y="2209961"/>
            <a:ext cx="8992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АГЕНТСТВО ПО ПРЕДПРИНИМАТЕЛЬСТВУ И ИНВЕСТИЦИЯМ РЕСПУБЛИКИ ДАГЕСТАН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B85D94-72EE-69FE-106A-E428B04FDA7C}"/>
              </a:ext>
            </a:extLst>
          </p:cNvPr>
          <p:cNvSpPr txBox="1"/>
          <p:nvPr/>
        </p:nvSpPr>
        <p:spPr>
          <a:xfrm>
            <a:off x="8183501" y="2209962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«ЦЕНТР ПОДДЕРЖКИ ПРЕДПРИНИМАТЕЛЬСТВА РЕСПУБЛИКИ ДАГЕСТАН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8491099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745509" y="4074341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8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ПРОМЫШЛЕННОСТИ, ТОРГОВЛИ 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ПРЕДПРИНИМАТЕЛЬСТВА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РЕСПУБЛИКИ ДАГЕСТАН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2383655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АГЕНТСТВО ПО ПРЕДПРИНИМАТЕЛЬСТВУ И ИНВЕСТИЦИЯМ  РЕСПУБЛИКИ ДАГЕСТН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45508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D7D0A12C-4216-66F6-609A-1DF85D2F79D6}"/>
              </a:ext>
            </a:extLst>
          </p:cNvPr>
          <p:cNvSpPr/>
          <p:nvPr/>
        </p:nvSpPr>
        <p:spPr>
          <a:xfrm>
            <a:off x="627016" y="4614322"/>
            <a:ext cx="4497842" cy="1044458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ЭНЕРГЕТИКИ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ЖИЛИЩНО-КОММУНАЛЬНОГО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ХОЗЯЙСТВА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ДАГЕСТАН</a:t>
            </a:r>
          </a:p>
          <a:p>
            <a:pPr lvl="0">
              <a:defRPr/>
            </a:pP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ТУРИЗМА И ПРОМЫСЛОВ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ДАГЕСТАН</a:t>
            </a:r>
            <a:endParaRPr lang="ru-ID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71922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ЭКОНОМИЧЕСКОГО РАЗВИТИЯ И ИНВЕСТИЦИИ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РЕСПУБЛИКИ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ДАГЕСТАН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DE59F9B4-87D8-8A85-32F4-840EE4EAE820}"/>
              </a:ext>
            </a:extLst>
          </p:cNvPr>
          <p:cNvSpPr/>
          <p:nvPr/>
        </p:nvSpPr>
        <p:spPr>
          <a:xfrm>
            <a:off x="5390414" y="15264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271922" y="2383656"/>
            <a:ext cx="4497842" cy="975738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СЕЛЬСКОГО ХОЗЯЙСТВА              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ПРОДОВОЛЬСТВИЯ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ДАГЕСТАН</a:t>
            </a:r>
            <a:endParaRPr lang="ru-ID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728C8CFA-7F80-B8EF-3F74-D2D33B092CD8}"/>
              </a:ext>
            </a:extLst>
          </p:cNvPr>
          <p:cNvSpPr/>
          <p:nvPr/>
        </p:nvSpPr>
        <p:spPr>
          <a:xfrm>
            <a:off x="5386896" y="461432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4FD26-1B60-AB26-D7B0-75A18B288E43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РАЙОН» 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F592C2-331F-BE35-9308-EC1E60098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11" y="1596826"/>
            <a:ext cx="343991" cy="450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A21061-A8E0-B171-4A4C-258E779C6EE4}"/>
              </a:ext>
            </a:extLst>
          </p:cNvPr>
          <p:cNvSpPr txBox="1"/>
          <p:nvPr/>
        </p:nvSpPr>
        <p:spPr>
          <a:xfrm>
            <a:off x="914736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1" name="Рисунок 10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40F44BD-1152-F2CC-D01E-55C6D4DFB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6" y="3628780"/>
            <a:ext cx="343991" cy="4500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19A544-D27B-7682-0557-B421B61B38B4}"/>
              </a:ext>
            </a:extLst>
          </p:cNvPr>
          <p:cNvSpPr txBox="1"/>
          <p:nvPr/>
        </p:nvSpPr>
        <p:spPr>
          <a:xfrm>
            <a:off x="911267" y="381095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8" name="Рисунок 1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888DD8B-0E95-E694-1094-3E1120C93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6" y="4701167"/>
            <a:ext cx="343991" cy="56321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94B5447-E6EE-4568-8531-087F46202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1596826"/>
            <a:ext cx="343991" cy="4500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35D63F-713A-1180-A2A1-D61B460A541E}"/>
              </a:ext>
            </a:extLst>
          </p:cNvPr>
          <p:cNvSpPr txBox="1"/>
          <p:nvPr/>
        </p:nvSpPr>
        <p:spPr>
          <a:xfrm>
            <a:off x="5559642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31" name="Рисунок 30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66146F5-C989-7102-6FBB-8D20F9B82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2478964"/>
            <a:ext cx="343991" cy="516398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F592C2-331F-BE35-9308-EC1E60098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11" y="2575276"/>
            <a:ext cx="343991" cy="4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627016" y="3919792"/>
            <a:ext cx="3470852" cy="2388029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FD205189-21AA-DDE0-5094-A28E46F5CB5F}"/>
              </a:ext>
            </a:extLst>
          </p:cNvPr>
          <p:cNvSpPr/>
          <p:nvPr/>
        </p:nvSpPr>
        <p:spPr>
          <a:xfrm>
            <a:off x="3522847" y="1401546"/>
            <a:ext cx="2154686" cy="240688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627016" y="1401546"/>
            <a:ext cx="2780405" cy="240688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795703" y="1401546"/>
            <a:ext cx="3991893" cy="240688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20619" y="3919791"/>
            <a:ext cx="2726172" cy="2388029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61424" y="3919791"/>
            <a:ext cx="2726172" cy="2388029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853368" y="1584500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5029D8E-6FA5-39F6-980B-E624E0847E5F}"/>
              </a:ext>
            </a:extLst>
          </p:cNvPr>
          <p:cNvSpPr txBox="1"/>
          <p:nvPr/>
        </p:nvSpPr>
        <p:spPr>
          <a:xfrm>
            <a:off x="3762825" y="1584500"/>
            <a:ext cx="141698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853311" y="4128456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7EE8951-3C5B-0C8C-FB1D-B73F3B4B4824}"/>
              </a:ext>
            </a:extLst>
          </p:cNvPr>
          <p:cNvSpPr txBox="1"/>
          <p:nvPr/>
        </p:nvSpPr>
        <p:spPr>
          <a:xfrm>
            <a:off x="6027053" y="1576659"/>
            <a:ext cx="18638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 И ПРОРАБОТКОЙ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8" y="4135853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:a16="http://schemas.microsoft.com/office/drawing/2014/main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180039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39E78-DDBD-6C9E-543E-03C0F9AF1E1D}"/>
              </a:ext>
            </a:extLst>
          </p:cNvPr>
          <p:cNvSpPr txBox="1"/>
          <p:nvPr/>
        </p:nvSpPr>
        <p:spPr>
          <a:xfrm>
            <a:off x="941249" y="6585890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6578" y="2501820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3" name="Рисунок 52" descr="Производство со сплошной заливкой">
            <a:extLst>
              <a:ext uri="{FF2B5EF4-FFF2-40B4-BE49-F238E27FC236}">
                <a16:creationId xmlns:a16="http://schemas.microsoft.com/office/drawing/2014/main" id="{33405C6C-F338-66DE-9830-A2374EBCB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07379" y="5027760"/>
            <a:ext cx="32246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76578" y="3129977"/>
            <a:ext cx="360000" cy="360000"/>
          </a:xfrm>
          <a:prstGeom prst="rect">
            <a:avLst/>
          </a:prstGeom>
        </p:spPr>
      </p:pic>
      <p:pic>
        <p:nvPicPr>
          <p:cNvPr id="60" name="Рисунок 59" descr="Включенный свет со сплошной заливкой">
            <a:extLst>
              <a:ext uri="{FF2B5EF4-FFF2-40B4-BE49-F238E27FC236}">
                <a16:creationId xmlns:a16="http://schemas.microsoft.com/office/drawing/2014/main" id="{7C7AD6CC-787D-CD34-EA28-14CBC13E5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889910" y="25071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70" y="251791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дорожная карта         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70" y="3133052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8F2D5-E7B1-9859-0C27-C31633C7E698}"/>
              </a:ext>
            </a:extLst>
          </p:cNvPr>
          <p:cNvSpPr txBox="1"/>
          <p:nvPr/>
        </p:nvSpPr>
        <p:spPr>
          <a:xfrm>
            <a:off x="3321000" y="2520096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пакет мер поддержки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59DAE-E625-FF39-4A40-C8BC8563FB0D}"/>
              </a:ext>
            </a:extLst>
          </p:cNvPr>
          <p:cNvSpPr txBox="1"/>
          <p:nvPr/>
        </p:nvSpPr>
        <p:spPr>
          <a:xfrm>
            <a:off x="3321000" y="3135230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третья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 реализует инвестиционные проекты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2" y="227939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860471" y="252759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5860471" y="314273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980101" y="2529776"/>
            <a:ext cx="16789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общественного автотранспорта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7C5565-DE52-186C-6CB0-BF8365BF57B2}"/>
              </a:ext>
            </a:extLst>
          </p:cNvPr>
          <p:cNvSpPr txBox="1"/>
          <p:nvPr/>
        </p:nvSpPr>
        <p:spPr>
          <a:xfrm>
            <a:off x="1200633" y="5688113"/>
            <a:ext cx="16789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ежегодные фестивали, которые пользуются спросом                 у туристов</a:t>
            </a:r>
          </a:p>
        </p:txBody>
      </p:sp>
      <p:pic>
        <p:nvPicPr>
          <p:cNvPr id="28" name="Рисунок 27" descr="Дождь со сплошной заливкой">
            <a:extLst>
              <a:ext uri="{FF2B5EF4-FFF2-40B4-BE49-F238E27FC236}">
                <a16:creationId xmlns:a16="http://schemas.microsoft.com/office/drawing/2014/main" id="{F5D798C4-229A-E583-49AC-F141EA86DB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69839" y="5691329"/>
            <a:ext cx="360000" cy="360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5158D1E-D578-B354-C1C5-91E0359E2077}"/>
              </a:ext>
            </a:extLst>
          </p:cNvPr>
          <p:cNvSpPr txBox="1"/>
          <p:nvPr/>
        </p:nvSpPr>
        <p:spPr>
          <a:xfrm>
            <a:off x="5847375" y="5069261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горного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конного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экологического и гастрономического туризма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Указатель со сплошной заливкой">
            <a:extLst>
              <a:ext uri="{FF2B5EF4-FFF2-40B4-BE49-F238E27FC236}">
                <a16:creationId xmlns:a16="http://schemas.microsoft.com/office/drawing/2014/main" id="{2E90625B-01F9-43BF-E9A6-4E55458F38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419785" y="5058538"/>
            <a:ext cx="360000" cy="360000"/>
          </a:xfrm>
          <a:prstGeom prst="rect">
            <a:avLst/>
          </a:prstGeom>
        </p:spPr>
      </p:pic>
      <p:pic>
        <p:nvPicPr>
          <p:cNvPr id="55" name="Рисунок 54" descr="Монеты со сплошной заливкой">
            <a:extLst>
              <a:ext uri="{FF2B5EF4-FFF2-40B4-BE49-F238E27FC236}">
                <a16:creationId xmlns:a16="http://schemas.microsoft.com/office/drawing/2014/main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885821" y="3145948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5429677" y="3145948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97428" y="4767037"/>
            <a:ext cx="3576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 smtClean="0"/>
          </a:p>
          <a:p>
            <a:r>
              <a:rPr lang="ru-RU" sz="1000" dirty="0" smtClean="0"/>
              <a:t>реализация мероприятий комплексного </a:t>
            </a:r>
            <a:r>
              <a:rPr lang="ru-RU" sz="1000" dirty="0"/>
              <a:t>плана </a:t>
            </a:r>
            <a:r>
              <a:rPr lang="ru-RU" sz="1000" dirty="0" smtClean="0"/>
              <a:t>социально-экономического  </a:t>
            </a:r>
            <a:r>
              <a:rPr lang="ru-RU" sz="1000" dirty="0"/>
              <a:t>развития </a:t>
            </a:r>
            <a:r>
              <a:rPr lang="ru-RU" sz="1000" dirty="0" smtClean="0"/>
              <a:t> </a:t>
            </a:r>
            <a:r>
              <a:rPr lang="ru-RU" sz="1000" dirty="0"/>
              <a:t>МР </a:t>
            </a:r>
            <a:r>
              <a:rPr lang="ru-RU" sz="1000" dirty="0" smtClean="0"/>
              <a:t>«Рутульский  </a:t>
            </a:r>
            <a:r>
              <a:rPr lang="ru-RU" sz="1000" dirty="0"/>
              <a:t>район" до 2030 года</a:t>
            </a:r>
          </a:p>
        </p:txBody>
      </p:sp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D84C0EFA-ABA5-6E13-FD8E-3B66EAED5F92}"/>
              </a:ext>
            </a:extLst>
          </p:cNvPr>
          <p:cNvSpPr/>
          <p:nvPr/>
        </p:nvSpPr>
        <p:spPr>
          <a:xfrm>
            <a:off x="627017" y="2283661"/>
            <a:ext cx="4497842" cy="4024162"/>
          </a:xfrm>
          <a:prstGeom prst="roundRect">
            <a:avLst>
              <a:gd name="adj" fmla="val 457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FD79DC35-2D8E-38F0-B733-EA31C9CDCE08}"/>
              </a:ext>
            </a:extLst>
          </p:cNvPr>
          <p:cNvSpPr/>
          <p:nvPr/>
        </p:nvSpPr>
        <p:spPr>
          <a:xfrm>
            <a:off x="5289754" y="2283659"/>
            <a:ext cx="4497841" cy="4024163"/>
          </a:xfrm>
          <a:prstGeom prst="roundRect">
            <a:avLst>
              <a:gd name="adj" fmla="val 493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39157" y="2698627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A6252C-9F8C-5F98-8E93-EE91BFC0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1893" y="2700958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627016" y="1401546"/>
            <a:ext cx="916057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ПРЕДСТАВИТЕЛИ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АДМИНИСТРАЦИИ 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РАЙОНА «РУТУЛЬСКИЙ РАЙОН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B40DCB-4C31-03F5-B5B8-282F39AA97FE}"/>
              </a:ext>
            </a:extLst>
          </p:cNvPr>
          <p:cNvSpPr txBox="1"/>
          <p:nvPr/>
        </p:nvSpPr>
        <p:spPr>
          <a:xfrm>
            <a:off x="1830863" y="4207507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Кулиев Арсен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Амрахович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4DB7C7-429D-AAE0-DF5B-BE58CD71E43A}"/>
              </a:ext>
            </a:extLst>
          </p:cNvPr>
          <p:cNvSpPr txBox="1"/>
          <p:nvPr/>
        </p:nvSpPr>
        <p:spPr>
          <a:xfrm>
            <a:off x="1830863" y="4494142"/>
            <a:ext cx="21960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главы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администрации по экономике, инвестициям и </a:t>
            </a:r>
            <a:r>
              <a:rPr 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имущественно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-земельным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отношениям – руководитель рабочей группы</a:t>
            </a:r>
          </a:p>
          <a:p>
            <a:pPr algn="ctr"/>
            <a:r>
              <a:rPr lang="ru-RU" sz="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</a:p>
          <a:p>
            <a:pPr algn="ctr"/>
            <a:r>
              <a:rPr lang="ru-RU" sz="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Тел.8 (928) 8664354</a:t>
            </a:r>
            <a:endParaRPr lang="ru-ID" sz="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976251-BD4D-13F1-EFD4-B46D4764B256}"/>
              </a:ext>
            </a:extLst>
          </p:cNvPr>
          <p:cNvSpPr txBox="1"/>
          <p:nvPr/>
        </p:nvSpPr>
        <p:spPr>
          <a:xfrm>
            <a:off x="6440674" y="4209006"/>
            <a:ext cx="21960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Ордуханов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Султанахмед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Абдулович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022D57-D8A2-B1D0-233D-597BE273DF86}"/>
              </a:ext>
            </a:extLst>
          </p:cNvPr>
          <p:cNvSpPr txBox="1"/>
          <p:nvPr/>
        </p:nvSpPr>
        <p:spPr>
          <a:xfrm>
            <a:off x="6432877" y="4496473"/>
            <a:ext cx="2196000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отдела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экономики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 инвестиционной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политики-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аместитель руководителя рабочей группы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A12F499E-F54D-B300-3108-B922DB39BF1B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9CDDB-E9D5-565C-BD28-8C61EB0F6DF3}"/>
              </a:ext>
            </a:extLst>
          </p:cNvPr>
          <p:cNvSpPr txBox="1"/>
          <p:nvPr/>
        </p:nvSpPr>
        <p:spPr>
          <a:xfrm>
            <a:off x="627016" y="6607261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РАЙОН»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50677E5-2101-77A4-EFEC-265E3C50B1B4}"/>
              </a:ext>
            </a:extLst>
          </p:cNvPr>
          <p:cNvGrpSpPr/>
          <p:nvPr/>
        </p:nvGrpSpPr>
        <p:grpSpPr>
          <a:xfrm>
            <a:off x="872803" y="1607193"/>
            <a:ext cx="304522" cy="408045"/>
            <a:chOff x="9206972" y="323924"/>
            <a:chExt cx="315504" cy="42276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FD74E9E-F3FB-A581-6E2E-D4C124D34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972" y="323924"/>
              <a:ext cx="315504" cy="42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E2BDA17-56F8-0A4D-B44A-E0EB3A60B85A}"/>
                </a:ext>
              </a:extLst>
            </p:cNvPr>
            <p:cNvSpPr/>
            <p:nvPr/>
          </p:nvSpPr>
          <p:spPr>
            <a:xfrm>
              <a:off x="9220874" y="349250"/>
              <a:ext cx="291314" cy="346075"/>
            </a:xfrm>
            <a:prstGeom prst="rect">
              <a:avLst/>
            </a:prstGeom>
            <a:solidFill>
              <a:srgbClr val="F2F0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037AEF-5B57-A3F5-14D4-D8F00DE6B103}"/>
              </a:ext>
            </a:extLst>
          </p:cNvPr>
          <p:cNvSpPr txBox="1"/>
          <p:nvPr/>
        </p:nvSpPr>
        <p:spPr>
          <a:xfrm>
            <a:off x="918410" y="1773384"/>
            <a:ext cx="21648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МО</a:t>
            </a:r>
          </a:p>
        </p:txBody>
      </p:sp>
    </p:spTree>
    <p:extLst>
      <p:ext uri="{BB962C8B-B14F-4D97-AF65-F5344CB8AC3E}">
        <p14:creationId xmlns:p14="http://schemas.microsoft.com/office/powerpoint/2010/main" val="82503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доступность муниципального района</a:t>
            </a:r>
            <a:endParaRPr lang="ru-ID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609431" y="3920207"/>
            <a:ext cx="1843623" cy="1492247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6" y="1532623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20,4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295036" y="160956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МР,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58231" y="153262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3826371" y="1609566"/>
            <a:ext cx="83292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населенных пунктов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253283" y="1880397"/>
            <a:ext cx="18922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проживающее в населенных пунктах 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5" y="2645812"/>
            <a:ext cx="13884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2188,8 </a:t>
            </a:r>
            <a:r>
              <a:rPr lang="ru-RU" sz="16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кв.км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462277" y="2569053"/>
            <a:ext cx="5129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20,4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67D58-65B0-BABF-EC03-A08117CDCF5F}"/>
              </a:ext>
            </a:extLst>
          </p:cNvPr>
          <p:cNvSpPr txBox="1"/>
          <p:nvPr/>
        </p:nvSpPr>
        <p:spPr>
          <a:xfrm>
            <a:off x="3686292" y="2656535"/>
            <a:ext cx="6778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29126" y="2956831"/>
            <a:ext cx="2069957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количество населенных                    пунктов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26896" y="4047525"/>
            <a:ext cx="114304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сообщение с городами РД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826894" y="4555355"/>
            <a:ext cx="162615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Махачкала➝ Рутул ➝</a:t>
            </a:r>
            <a:r>
              <a:rPr lang="ru-RU" sz="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Шиназ</a:t>
            </a:r>
            <a:endParaRPr lang="ru-RU" sz="7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Махачкала –</a:t>
            </a:r>
            <a:r>
              <a:rPr lang="ru-RU" sz="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Ихрек</a:t>
            </a:r>
            <a:endParaRPr lang="ru-RU" sz="7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Махачкала -</a:t>
            </a:r>
            <a:r>
              <a:rPr lang="ru-RU" sz="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Мишлеш</a:t>
            </a:r>
            <a:endParaRPr lang="ru-RU" sz="7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Дербент-</a:t>
            </a:r>
            <a:r>
              <a:rPr lang="ru-RU" sz="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Хлют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Каспийск-Рутул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9B726-9134-850B-9454-6CCB6865E8C2}"/>
              </a:ext>
            </a:extLst>
          </p:cNvPr>
          <p:cNvSpPr txBox="1"/>
          <p:nvPr/>
        </p:nvSpPr>
        <p:spPr>
          <a:xfrm>
            <a:off x="2526090" y="4047525"/>
            <a:ext cx="8574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2526089" y="4555355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 ➝ Балахна ➝ Городец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EC816E-E458-34AF-82E9-E325D2EA6F15}"/>
              </a:ext>
            </a:extLst>
          </p:cNvPr>
          <p:cNvSpPr txBox="1"/>
          <p:nvPr/>
        </p:nvSpPr>
        <p:spPr>
          <a:xfrm>
            <a:off x="4220368" y="4555355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 ➝ Балахна ➝ Городец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BAD4BC-722C-8F18-6F6A-EE9A29BE3239}"/>
              </a:ext>
            </a:extLst>
          </p:cNvPr>
          <p:cNvSpPr txBox="1"/>
          <p:nvPr/>
        </p:nvSpPr>
        <p:spPr>
          <a:xfrm>
            <a:off x="4219730" y="4285193"/>
            <a:ext cx="13495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НОВГОРОД-ЗАВОЛЬЖЕ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9B8D4F8-974D-916F-EA33-6B76CEC24AD0}"/>
              </a:ext>
            </a:extLst>
          </p:cNvPr>
          <p:cNvSpPr txBox="1"/>
          <p:nvPr/>
        </p:nvSpPr>
        <p:spPr>
          <a:xfrm>
            <a:off x="7883733" y="1724981"/>
            <a:ext cx="9783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втомобильные </a:t>
            </a:r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дороги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BF275FE-C06F-2361-00A3-02D9CC96B055}"/>
              </a:ext>
            </a:extLst>
          </p:cNvPr>
          <p:cNvSpPr txBox="1"/>
          <p:nvPr/>
        </p:nvSpPr>
        <p:spPr>
          <a:xfrm>
            <a:off x="9045976" y="1724981"/>
            <a:ext cx="922398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МР-108,6</a:t>
            </a:r>
          </a:p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РД-12,8</a:t>
            </a:r>
          </a:p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12,8</a:t>
            </a:r>
          </a:p>
          <a:p>
            <a:endParaRPr lang="ru-RU" sz="700" b="1" spc="-3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E6D39AA-06D3-45BE-1A99-B17FAC3D08F1}"/>
              </a:ext>
            </a:extLst>
          </p:cNvPr>
          <p:cNvSpPr txBox="1"/>
          <p:nvPr/>
        </p:nvSpPr>
        <p:spPr>
          <a:xfrm>
            <a:off x="7883733" y="1914872"/>
            <a:ext cx="104613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твёрдым </a:t>
            </a:r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покрытием (</a:t>
            </a:r>
            <a:r>
              <a:rPr lang="en-US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7D25AF0-1546-C8DF-C77F-68C55B67D701}"/>
              </a:ext>
            </a:extLst>
          </p:cNvPr>
          <p:cNvSpPr txBox="1"/>
          <p:nvPr/>
        </p:nvSpPr>
        <p:spPr>
          <a:xfrm>
            <a:off x="7883733" y="2072155"/>
            <a:ext cx="104613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соответствует нормам (</a:t>
            </a:r>
            <a:r>
              <a:rPr lang="en-US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5624E6-9652-DE1D-9E59-D2CD8C415DE0}"/>
              </a:ext>
            </a:extLst>
          </p:cNvPr>
          <p:cNvSpPr txBox="1"/>
          <p:nvPr/>
        </p:nvSpPr>
        <p:spPr>
          <a:xfrm>
            <a:off x="9045976" y="2072279"/>
            <a:ext cx="20584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63,66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25FB195-8272-DC35-2D11-9B91370583E7}"/>
              </a:ext>
            </a:extLst>
          </p:cNvPr>
          <p:cNvSpPr txBox="1"/>
          <p:nvPr/>
        </p:nvSpPr>
        <p:spPr>
          <a:xfrm>
            <a:off x="9325242" y="2072155"/>
            <a:ext cx="20584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41C12DFB-5429-A539-17F1-5A011F98CD15}"/>
              </a:ext>
            </a:extLst>
          </p:cNvPr>
          <p:cNvCxnSpPr/>
          <p:nvPr/>
        </p:nvCxnSpPr>
        <p:spPr>
          <a:xfrm>
            <a:off x="8926053" y="1741099"/>
            <a:ext cx="0" cy="477852"/>
          </a:xfrm>
          <a:prstGeom prst="line">
            <a:avLst/>
          </a:prstGeom>
          <a:ln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7CF884C3-7A5B-DFB9-E819-115906DD1936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1200" dirty="0">
                <a:cs typeface="Arial" panose="020B0604020202020204" pitchFamily="34" charset="0"/>
              </a:rPr>
              <a:t>ИНВЕСТИЦИОННЫЙ ПРОФИЛЬ </a:t>
            </a:r>
            <a:r>
              <a:rPr lang="ru-RU" sz="1200" dirty="0" smtClean="0">
                <a:cs typeface="Arial" panose="020B0604020202020204" pitchFamily="34" charset="0"/>
              </a:rPr>
              <a:t> </a:t>
            </a:r>
            <a:r>
              <a:rPr lang="ru-RU" sz="1400" dirty="0" smtClean="0">
                <a:cs typeface="Arial" panose="020B0604020202020204" pitchFamily="34" charset="0"/>
              </a:rPr>
              <a:t>муниципального района «Рутульский район»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23" y="2100005"/>
            <a:ext cx="4333264" cy="369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27017" y="1401547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2023 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703849"/>
              </p:ext>
            </p:extLst>
          </p:nvPr>
        </p:nvGraphicFramePr>
        <p:xfrm>
          <a:off x="6816453" y="2287249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НО* 2022 год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ID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0,209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3991617" y="212844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0,119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0,361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0,0446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067349" y="333957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0,0458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0,0445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организация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6248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0,683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589193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1,102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387399" y="503277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1,133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986771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1,121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085529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13695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883735" y="3336777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15098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83107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14379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231937" y="514093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3231937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21196,2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030143" y="5521569"/>
            <a:ext cx="322113" cy="13171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29552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620723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24265,5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2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F619E7A8-AF23-B5E5-7150-0B8CA1052B14}"/>
              </a:ext>
            </a:extLst>
          </p:cNvPr>
          <p:cNvSpPr txBox="1"/>
          <p:nvPr/>
        </p:nvSpPr>
        <p:spPr>
          <a:xfrm>
            <a:off x="627016" y="635410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 Нижегородской области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2484" y="2933471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9718F2DE-BC8A-C832-1B40-9991CFFF11B0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smtClean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7823310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161 чел.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928168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5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5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242665"/>
              </p:ext>
            </p:extLst>
          </p:nvPr>
        </p:nvGraphicFramePr>
        <p:xfrm>
          <a:off x="836567" y="2046834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4007559"/>
              </p:ext>
            </p:extLst>
          </p:nvPr>
        </p:nvGraphicFramePr>
        <p:xfrm>
          <a:off x="870857" y="4578382"/>
          <a:ext cx="2910496" cy="172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41277" y="203490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EFDBC0B8-5E11-F341-0ED5-65974A167108}"/>
              </a:ext>
            </a:extLst>
          </p:cNvPr>
          <p:cNvSpPr/>
          <p:nvPr/>
        </p:nvSpPr>
        <p:spPr>
          <a:xfrm>
            <a:off x="4241277" y="233566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F366D0DC-2F2F-1395-6E58-4CEE70D8CCE3}"/>
              </a:ext>
            </a:extLst>
          </p:cNvPr>
          <p:cNvSpPr/>
          <p:nvPr/>
        </p:nvSpPr>
        <p:spPr>
          <a:xfrm>
            <a:off x="4241277" y="324553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107,7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065147"/>
              </p:ext>
            </p:extLst>
          </p:nvPr>
        </p:nvGraphicFramePr>
        <p:xfrm>
          <a:off x="5289759" y="1400273"/>
          <a:ext cx="4497840" cy="2375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337877"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ID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ID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407552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по полному кругу предприятий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24265,5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28431,8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407552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111,5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122,3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235586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</a:t>
                      </a: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Республике Дагестан</a:t>
                      </a: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35082,3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39053,5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79490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21110,9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24735,7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292117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  <a:p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Республике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Дагестан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30521,6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33976,5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497627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7326AD10-2947-EFC3-9FD0-462C38686134}"/>
              </a:ext>
            </a:extLst>
          </p:cNvPr>
          <p:cNvSpPr txBox="1"/>
          <p:nvPr/>
        </p:nvSpPr>
        <p:spPr>
          <a:xfrm>
            <a:off x="627015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5316390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3,8%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DE570A78-46A9-3F07-36FA-94EF1D510C3A}"/>
              </a:ext>
            </a:extLst>
          </p:cNvPr>
          <p:cNvSpPr/>
          <p:nvPr/>
        </p:nvSpPr>
        <p:spPr>
          <a:xfrm>
            <a:off x="5495581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0,42%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335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1F7855C-3C0A-4AA7-EFF7-C1E794F9135E}"/>
              </a:ext>
            </a:extLst>
          </p:cNvPr>
          <p:cNvSpPr txBox="1"/>
          <p:nvPr/>
        </p:nvSpPr>
        <p:spPr>
          <a:xfrm>
            <a:off x="7623954" y="632988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01.01.2023 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ь  МУНИЦИПАЛЬНОГО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РАЙОНА «РУТУЛЬСКИЙ РАЙОН»</a:t>
            </a:r>
          </a:p>
          <a:p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835654" y="5891942"/>
            <a:ext cx="18396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Республике Дагестан)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01.01.2024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Республике Дагестан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01.01.2024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70188" y="2787234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881253" y="5040732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116599" y="2758783"/>
            <a:ext cx="393037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/>
              <a:t>Средняя температура в холодный период опускается ниже -12</a:t>
            </a:r>
            <a:r>
              <a:rPr lang="ru-RU" sz="900" baseline="30000" dirty="0"/>
              <a:t>О</a:t>
            </a:r>
            <a:r>
              <a:rPr lang="ru-RU" sz="900" dirty="0"/>
              <a:t>С, а теплого достигает +25 С. Устойчивый снежный покров в горах сохраняется более 100 дней. 150 дней в году температура превышает +10 С.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/>
              <a:t>среднегодовая </a:t>
            </a:r>
            <a:r>
              <a:rPr lang="ru-RU" sz="900" dirty="0"/>
              <a:t>относительная влажность воздуха 67% 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836421" y="4997595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запас 4,3 млн. м3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87392" y="5339692"/>
            <a:ext cx="129811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Хвойные,лиственные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породы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м3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40159" y="5182646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114323" y="5423260"/>
            <a:ext cx="1823480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800" dirty="0" smtClean="0"/>
              <a:t>Наибо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лее распространённые </a:t>
            </a:r>
            <a:r>
              <a:rPr 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почвы:смесь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состава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: коричневые типичные, </a:t>
            </a:r>
            <a:r>
              <a:rPr 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Ранкеры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литосоли</a:t>
            </a: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почвы подходят для лесопосадки и выращивания картофеля, капусты, </a:t>
            </a:r>
            <a:r>
              <a:rPr lang="ru-RU" sz="800" spc="-3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зерногвых</a:t>
            </a:r>
            <a:r>
              <a:rPr lang="ru-RU" sz="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ED753C6-79DF-D592-0C83-B15E5284834C}"/>
              </a:ext>
            </a:extLst>
          </p:cNvPr>
          <p:cNvSpPr txBox="1"/>
          <p:nvPr/>
        </p:nvSpPr>
        <p:spPr>
          <a:xfrm>
            <a:off x="5495521" y="2428126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гранита и камня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неограничены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60469" y="2758783"/>
            <a:ext cx="15176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запасов 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строительного бутового камня, гравия </a:t>
            </a:r>
            <a:endParaRPr lang="ru-RU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7999932" y="2758783"/>
            <a:ext cx="1818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высококачественного гранита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218,8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102,2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0,010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F200D8A-4754-0B34-A609-EBD815F68BCD}"/>
              </a:ext>
            </a:extLst>
          </p:cNvPr>
          <p:cNvSpPr txBox="1"/>
          <p:nvPr/>
        </p:nvSpPr>
        <p:spPr>
          <a:xfrm>
            <a:off x="7378144" y="3147233"/>
            <a:ext cx="240581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20"/>
              </a:lnSpc>
            </a:pPr>
            <a:r>
              <a:rPr lang="ru-RU" sz="6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Гранит </a:t>
            </a:r>
            <a:r>
              <a:rPr lang="ru-RU" sz="6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используетс</a:t>
            </a:r>
            <a:r>
              <a:rPr lang="ru-RU" sz="6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строительстве в качестве отделочных работ </a:t>
            </a:r>
            <a:endParaRPr lang="en-US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РАЙОНА «РУТУЛЬСКИЙ РАЙОН»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ru-ID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798492" y="5518079"/>
            <a:ext cx="19891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туристических маршрутов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98492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2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D2EF9882-A601-BBC0-32F7-F6A577FA01FE}"/>
              </a:ext>
            </a:extLst>
          </p:cNvPr>
          <p:cNvSpPr/>
          <p:nvPr/>
        </p:nvSpPr>
        <p:spPr>
          <a:xfrm>
            <a:off x="1312269" y="2481531"/>
            <a:ext cx="34454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37,4%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28506" y="2526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315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19" name="Скругленный прямоугольник 118">
            <a:extLst>
              <a:ext uri="{FF2B5EF4-FFF2-40B4-BE49-F238E27FC236}">
                <a16:creationId xmlns:a16="http://schemas.microsoft.com/office/drawing/2014/main" id="{B28F9853-F344-F787-24EA-6A6754D48935}"/>
              </a:ext>
            </a:extLst>
          </p:cNvPr>
          <p:cNvSpPr/>
          <p:nvPr/>
        </p:nvSpPr>
        <p:spPr>
          <a:xfrm>
            <a:off x="2312415" y="2479387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ru-ID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225F85E-9845-220A-B6E0-8F517F2F3582}"/>
              </a:ext>
            </a:extLst>
          </p:cNvPr>
          <p:cNvSpPr txBox="1"/>
          <p:nvPr/>
        </p:nvSpPr>
        <p:spPr>
          <a:xfrm>
            <a:off x="826896" y="5863510"/>
            <a:ext cx="733991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240BB4F-916F-9A16-B053-540E8BA0C6C3}"/>
              </a:ext>
            </a:extLst>
          </p:cNvPr>
          <p:cNvSpPr txBox="1"/>
          <p:nvPr/>
        </p:nvSpPr>
        <p:spPr>
          <a:xfrm>
            <a:off x="1828506" y="5515935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90BC0E0-A47B-7C34-B2FA-E073E5D93F69}"/>
              </a:ext>
            </a:extLst>
          </p:cNvPr>
          <p:cNvSpPr txBox="1"/>
          <p:nvPr/>
        </p:nvSpPr>
        <p:spPr>
          <a:xfrm>
            <a:off x="826896" y="4770621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B3D4C90-9F8B-ADB3-6F43-32DD9FCCC0A1}"/>
              </a:ext>
            </a:extLst>
          </p:cNvPr>
          <p:cNvSpPr txBox="1"/>
          <p:nvPr/>
        </p:nvSpPr>
        <p:spPr>
          <a:xfrm>
            <a:off x="826896" y="5116052"/>
            <a:ext cx="733991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289096E-232E-07AD-8087-A4968491C029}"/>
              </a:ext>
            </a:extLst>
          </p:cNvPr>
          <p:cNvSpPr txBox="1"/>
          <p:nvPr/>
        </p:nvSpPr>
        <p:spPr>
          <a:xfrm>
            <a:off x="1828506" y="4768477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6896" y="436859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1734FEF8-23A3-18B1-AE5F-338355686DB3}"/>
              </a:ext>
            </a:extLst>
          </p:cNvPr>
          <p:cNvSpPr/>
          <p:nvPr/>
        </p:nvSpPr>
        <p:spPr>
          <a:xfrm>
            <a:off x="1312269" y="3976445"/>
            <a:ext cx="34454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47,7%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7253A253-6584-15FE-13F6-83F5F9DBE68D}"/>
              </a:ext>
            </a:extLst>
          </p:cNvPr>
          <p:cNvSpPr/>
          <p:nvPr/>
        </p:nvSpPr>
        <p:spPr>
          <a:xfrm>
            <a:off x="1782818" y="3874947"/>
            <a:ext cx="875602" cy="2793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400" b="1" dirty="0" smtClean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 smtClean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1527</a:t>
            </a:r>
          </a:p>
          <a:p>
            <a:pPr algn="ctr"/>
            <a:r>
              <a:rPr lang="ru-RU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ID" sz="14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26896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28506" y="327356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1350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269714"/>
            <a:ext cx="2196000" cy="316972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54473" y="2528250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54474" y="3174338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</a:t>
            </a:r>
            <a:r>
              <a:rPr lang="ru-RU" sz="1100" b="1" spc="-2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акушерных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54474" y="4774290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учреждений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BAF561A-0AFA-D244-BF22-A62DAC4ADF96}"/>
              </a:ext>
            </a:extLst>
          </p:cNvPr>
          <p:cNvSpPr txBox="1"/>
          <p:nvPr/>
        </p:nvSpPr>
        <p:spPr>
          <a:xfrm>
            <a:off x="2949025" y="5683973"/>
            <a:ext cx="21959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ПОКАЗАТЕЛИ ПО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(Республика Дагестан)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ЦРБ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Скругленный прямоугольник 216">
            <a:extLst>
              <a:ext uri="{FF2B5EF4-FFF2-40B4-BE49-F238E27FC236}">
                <a16:creationId xmlns:a16="http://schemas.microsoft.com/office/drawing/2014/main" id="{7D5BE63D-4A00-2438-647C-920819914A37}"/>
              </a:ext>
            </a:extLst>
          </p:cNvPr>
          <p:cNvSpPr/>
          <p:nvPr/>
        </p:nvSpPr>
        <p:spPr>
          <a:xfrm>
            <a:off x="2949026" y="5556795"/>
            <a:ext cx="2196000" cy="756859"/>
          </a:xfrm>
          <a:prstGeom prst="roundRect">
            <a:avLst>
              <a:gd name="adj" fmla="val 2794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8" name="Скругленный прямоугольник 217">
            <a:extLst>
              <a:ext uri="{FF2B5EF4-FFF2-40B4-BE49-F238E27FC236}">
                <a16:creationId xmlns:a16="http://schemas.microsoft.com/office/drawing/2014/main" id="{D58E9A76-DCC8-015D-560E-BB2F3ADEFF67}"/>
              </a:ext>
            </a:extLst>
          </p:cNvPr>
          <p:cNvSpPr/>
          <p:nvPr/>
        </p:nvSpPr>
        <p:spPr>
          <a:xfrm>
            <a:off x="3056453" y="6047792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зданий </a:t>
            </a:r>
            <a:r>
              <a:rPr lang="ru-RU" sz="6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12,8</a:t>
            </a:r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ID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Скругленный прямоугольник 219">
            <a:extLst>
              <a:ext uri="{FF2B5EF4-FFF2-40B4-BE49-F238E27FC236}">
                <a16:creationId xmlns:a16="http://schemas.microsoft.com/office/drawing/2014/main" id="{261E55F3-5B99-B6C9-1249-6CE06DEF761D}"/>
              </a:ext>
            </a:extLst>
          </p:cNvPr>
          <p:cNvSpPr/>
          <p:nvPr/>
        </p:nvSpPr>
        <p:spPr>
          <a:xfrm>
            <a:off x="3936022" y="6047792"/>
            <a:ext cx="111448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оборудования </a:t>
            </a:r>
            <a:r>
              <a:rPr lang="ru-RU" sz="6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34,5</a:t>
            </a:r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ID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ru-ID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ФОК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476481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бассейнов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6480" y="4762587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балансового износа зданий</a:t>
            </a:r>
          </a:p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заполняемость учреждений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ИНВЕСТИЦИОННЫЙ ПРОФИЛЬ   МУНИЦИПАЛЬНОГО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РАЙОНА «РУТУЛЬСКИЙ РАЙОН»</a:t>
            </a:r>
          </a:p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15DA-28FE-12C3-9AB0-DFF12F01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252" descr="Город со сплошной заливкой">
            <a:extLst>
              <a:ext uri="{FF2B5EF4-FFF2-40B4-BE49-F238E27FC236}">
                <a16:creationId xmlns:a16="http://schemas.microsoft.com/office/drawing/2014/main" id="{D8771586-6091-5D56-5B8F-FDE49F208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35523" y="4013748"/>
            <a:ext cx="360000" cy="360000"/>
          </a:xfrm>
          <a:prstGeom prst="rect">
            <a:avLst/>
          </a:prstGeom>
        </p:spPr>
      </p:pic>
      <p:pic>
        <p:nvPicPr>
          <p:cNvPr id="256" name="Рисунок 255" descr="Поделиться со сплошной заливкой">
            <a:extLst>
              <a:ext uri="{FF2B5EF4-FFF2-40B4-BE49-F238E27FC236}">
                <a16:creationId xmlns:a16="http://schemas.microsoft.com/office/drawing/2014/main" id="{BD729864-237C-45C7-F01C-A38C96A4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10712" y="5289009"/>
            <a:ext cx="360000" cy="360000"/>
          </a:xfrm>
          <a:prstGeom prst="rect">
            <a:avLst/>
          </a:prstGeom>
        </p:spPr>
      </p:pic>
      <p:pic>
        <p:nvPicPr>
          <p:cNvPr id="245" name="Рисунок 244" descr="Окрестности со сплошной заливкой">
            <a:extLst>
              <a:ext uri="{FF2B5EF4-FFF2-40B4-BE49-F238E27FC236}">
                <a16:creationId xmlns:a16="http://schemas.microsoft.com/office/drawing/2014/main" id="{404E784F-D344-4D00-FA77-29A3E9D28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10712" y="2752056"/>
            <a:ext cx="360000" cy="360000"/>
          </a:xfrm>
          <a:prstGeom prst="rect">
            <a:avLst/>
          </a:prstGeom>
        </p:spPr>
      </p:pic>
      <p:pic>
        <p:nvPicPr>
          <p:cNvPr id="197" name="Рисунок 196" descr="Маркер со сплошной заливкой">
            <a:extLst>
              <a:ext uri="{FF2B5EF4-FFF2-40B4-BE49-F238E27FC236}">
                <a16:creationId xmlns:a16="http://schemas.microsoft.com/office/drawing/2014/main" id="{552603FA-FC26-3ED1-0722-31139F3F7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110712" y="1497433"/>
            <a:ext cx="360000" cy="360000"/>
          </a:xfrm>
          <a:prstGeom prst="rect">
            <a:avLst/>
          </a:prstGeom>
        </p:spPr>
      </p:pic>
      <p:sp>
        <p:nvSpPr>
          <p:cNvPr id="168" name="Прямоугольник с двумя скругленными соседними углами 167">
            <a:extLst>
              <a:ext uri="{FF2B5EF4-FFF2-40B4-BE49-F238E27FC236}">
                <a16:creationId xmlns:a16="http://schemas.microsoft.com/office/drawing/2014/main" id="{478D58C0-41CD-CA09-4379-928A9E73C760}"/>
              </a:ext>
            </a:extLst>
          </p:cNvPr>
          <p:cNvSpPr/>
          <p:nvPr/>
        </p:nvSpPr>
        <p:spPr>
          <a:xfrm rot="10800000">
            <a:off x="4747807" y="1736385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7" name="Прямоугольник с двумя скругленными соседними углами 166">
            <a:extLst>
              <a:ext uri="{FF2B5EF4-FFF2-40B4-BE49-F238E27FC236}">
                <a16:creationId xmlns:a16="http://schemas.microsoft.com/office/drawing/2014/main" id="{81711332-B8AE-DCC6-873F-933F6C19B236}"/>
              </a:ext>
            </a:extLst>
          </p:cNvPr>
          <p:cNvSpPr/>
          <p:nvPr/>
        </p:nvSpPr>
        <p:spPr>
          <a:xfrm rot="10800000">
            <a:off x="4747807" y="1401542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52451-27ED-0F83-1F60-67CACD6C4EAB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27017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FA1F9945-3B22-C6C5-76F1-63D93E06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CCA2C116-2B09-FD7A-D597-99FBE645A23E}"/>
              </a:ext>
            </a:extLst>
          </p:cNvPr>
          <p:cNvSpPr/>
          <p:nvPr/>
        </p:nvSpPr>
        <p:spPr>
          <a:xfrm flipH="1">
            <a:off x="639810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E8EAE40E-81B2-FFC9-89BF-9B740E4465D8}"/>
              </a:ext>
            </a:extLst>
          </p:cNvPr>
          <p:cNvSpPr/>
          <p:nvPr/>
        </p:nvSpPr>
        <p:spPr>
          <a:xfrm flipH="1">
            <a:off x="2685709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7" name="Скругленный прямоугольник 156">
            <a:extLst>
              <a:ext uri="{FF2B5EF4-FFF2-40B4-BE49-F238E27FC236}">
                <a16:creationId xmlns:a16="http://schemas.microsoft.com/office/drawing/2014/main" id="{91503E06-65C0-5F7E-5104-05DC8AC407DA}"/>
              </a:ext>
            </a:extLst>
          </p:cNvPr>
          <p:cNvSpPr/>
          <p:nvPr/>
        </p:nvSpPr>
        <p:spPr>
          <a:xfrm flipH="1">
            <a:off x="639810" y="2658971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82DBC2AD-82F8-CCD6-9551-13DE35106C17}"/>
              </a:ext>
            </a:extLst>
          </p:cNvPr>
          <p:cNvSpPr/>
          <p:nvPr/>
        </p:nvSpPr>
        <p:spPr>
          <a:xfrm flipH="1">
            <a:off x="632589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CF0BFF50-A814-9E8B-A30C-D43173B28E80}"/>
              </a:ext>
            </a:extLst>
          </p:cNvPr>
          <p:cNvSpPr/>
          <p:nvPr/>
        </p:nvSpPr>
        <p:spPr>
          <a:xfrm flipH="1">
            <a:off x="2678488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CC354AA4-7E17-970C-C9F1-85B364C7B4EE}"/>
              </a:ext>
            </a:extLst>
          </p:cNvPr>
          <p:cNvSpPr/>
          <p:nvPr/>
        </p:nvSpPr>
        <p:spPr>
          <a:xfrm flipH="1">
            <a:off x="632589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Скругленный прямоугольник 161">
            <a:extLst>
              <a:ext uri="{FF2B5EF4-FFF2-40B4-BE49-F238E27FC236}">
                <a16:creationId xmlns:a16="http://schemas.microsoft.com/office/drawing/2014/main" id="{CB6938B6-E84A-4277-CC2D-9975CEC0F707}"/>
              </a:ext>
            </a:extLst>
          </p:cNvPr>
          <p:cNvSpPr/>
          <p:nvPr/>
        </p:nvSpPr>
        <p:spPr>
          <a:xfrm flipH="1">
            <a:off x="2678488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66" name="Таблица 165">
            <a:extLst>
              <a:ext uri="{FF2B5EF4-FFF2-40B4-BE49-F238E27FC236}">
                <a16:creationId xmlns:a16="http://schemas.microsoft.com/office/drawing/2014/main" id="{18DF3222-3EAD-D891-4DBE-002000BF7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620354"/>
              </p:ext>
            </p:extLst>
          </p:nvPr>
        </p:nvGraphicFramePr>
        <p:xfrm>
          <a:off x="4747812" y="1400273"/>
          <a:ext cx="5039787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</a:t>
                      </a:r>
                      <a:r>
                        <a:rPr lang="en-US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Выбросов загрязняющих веществ                   в атмосферу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</a:tbl>
          </a:graphicData>
        </a:graphic>
      </p:graphicFrame>
      <p:sp>
        <p:nvSpPr>
          <p:cNvPr id="169" name="Прямоугольник с двумя скругленными соседними углами 168">
            <a:extLst>
              <a:ext uri="{FF2B5EF4-FFF2-40B4-BE49-F238E27FC236}">
                <a16:creationId xmlns:a16="http://schemas.microsoft.com/office/drawing/2014/main" id="{F897C04D-CEE2-17C6-F237-1F00A70B84B5}"/>
              </a:ext>
            </a:extLst>
          </p:cNvPr>
          <p:cNvSpPr/>
          <p:nvPr/>
        </p:nvSpPr>
        <p:spPr>
          <a:xfrm rot="10800000">
            <a:off x="4747802" y="2995083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0" name="Прямоугольник с двумя скругленными соседними углами 169">
            <a:extLst>
              <a:ext uri="{FF2B5EF4-FFF2-40B4-BE49-F238E27FC236}">
                <a16:creationId xmlns:a16="http://schemas.microsoft.com/office/drawing/2014/main" id="{DC2E1620-DE91-5C67-4848-76A8C0F3585E}"/>
              </a:ext>
            </a:extLst>
          </p:cNvPr>
          <p:cNvSpPr/>
          <p:nvPr/>
        </p:nvSpPr>
        <p:spPr>
          <a:xfrm rot="10800000">
            <a:off x="4747802" y="2660240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71" name="Таблица 170">
            <a:extLst>
              <a:ext uri="{FF2B5EF4-FFF2-40B4-BE49-F238E27FC236}">
                <a16:creationId xmlns:a16="http://schemas.microsoft.com/office/drawing/2014/main" id="{36FA36E3-8E46-3E0D-25EB-36B202636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593093"/>
              </p:ext>
            </p:extLst>
          </p:nvPr>
        </p:nvGraphicFramePr>
        <p:xfrm>
          <a:off x="4747807" y="2658971"/>
          <a:ext cx="5039787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ГАЗИФИКАЦИЯ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</a:t>
                      </a:r>
                      <a:r>
                        <a:rPr lang="en-US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Газификация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</a:tbl>
          </a:graphicData>
        </a:graphic>
      </p:graphicFrame>
      <p:sp>
        <p:nvSpPr>
          <p:cNvPr id="172" name="Прямоугольник с двумя скругленными соседними углами 171">
            <a:extLst>
              <a:ext uri="{FF2B5EF4-FFF2-40B4-BE49-F238E27FC236}">
                <a16:creationId xmlns:a16="http://schemas.microsoft.com/office/drawing/2014/main" id="{86C7DE69-5420-E10B-FDA4-7D8752F83083}"/>
              </a:ext>
            </a:extLst>
          </p:cNvPr>
          <p:cNvSpPr/>
          <p:nvPr/>
        </p:nvSpPr>
        <p:spPr>
          <a:xfrm rot="10800000">
            <a:off x="4731606" y="4389746"/>
            <a:ext cx="5039787" cy="1918074"/>
          </a:xfrm>
          <a:prstGeom prst="round2SameRect">
            <a:avLst>
              <a:gd name="adj1" fmla="val 10014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3" name="Прямоугольник с двумя скругленными соседними углами 172">
            <a:extLst>
              <a:ext uri="{FF2B5EF4-FFF2-40B4-BE49-F238E27FC236}">
                <a16:creationId xmlns:a16="http://schemas.microsoft.com/office/drawing/2014/main" id="{A741AF0E-E552-A63F-EFCA-F318F8DF1D7F}"/>
              </a:ext>
            </a:extLst>
          </p:cNvPr>
          <p:cNvSpPr/>
          <p:nvPr/>
        </p:nvSpPr>
        <p:spPr>
          <a:xfrm rot="10800000">
            <a:off x="4731608" y="3917666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74" name="Таблица 173">
            <a:extLst>
              <a:ext uri="{FF2B5EF4-FFF2-40B4-BE49-F238E27FC236}">
                <a16:creationId xmlns:a16="http://schemas.microsoft.com/office/drawing/2014/main" id="{6FCB7D2B-23EB-C966-CC16-65D817DD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72886"/>
              </p:ext>
            </p:extLst>
          </p:nvPr>
        </p:nvGraphicFramePr>
        <p:xfrm>
          <a:off x="4731613" y="3916397"/>
          <a:ext cx="5039787" cy="2391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6929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</a:t>
                      </a:r>
                      <a:r>
                        <a:rPr lang="en-US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Теплоснабжения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078559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Водоотведение</a:t>
                      </a: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912894"/>
                  </a:ext>
                </a:extLst>
              </a:tr>
            </a:tbl>
          </a:graphicData>
        </a:graphic>
      </p:graphicFrame>
      <p:sp>
        <p:nvSpPr>
          <p:cNvPr id="175" name="TextBox 174">
            <a:extLst>
              <a:ext uri="{FF2B5EF4-FFF2-40B4-BE49-F238E27FC236}">
                <a16:creationId xmlns:a16="http://schemas.microsoft.com/office/drawing/2014/main" id="{34EB0C42-E24D-1599-DB6F-C1C8327AA73D}"/>
              </a:ext>
            </a:extLst>
          </p:cNvPr>
          <p:cNvSpPr txBox="1"/>
          <p:nvPr/>
        </p:nvSpPr>
        <p:spPr>
          <a:xfrm>
            <a:off x="4747802" y="6365207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*Среднее по муниципалитетам НО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E2841E0-CED4-F92A-C7A0-37C6D569ACC3}"/>
              </a:ext>
            </a:extLst>
          </p:cNvPr>
          <p:cNvSpPr txBox="1"/>
          <p:nvPr/>
        </p:nvSpPr>
        <p:spPr>
          <a:xfrm>
            <a:off x="777436" y="1812805"/>
            <a:ext cx="8817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180/360  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56FF621-0CE3-EED7-DE74-7E1AA24C8A86}"/>
              </a:ext>
            </a:extLst>
          </p:cNvPr>
          <p:cNvSpPr txBox="1"/>
          <p:nvPr/>
        </p:nvSpPr>
        <p:spPr>
          <a:xfrm>
            <a:off x="1589514" y="188974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181" name="Скругленный прямоугольник 180">
            <a:extLst>
              <a:ext uri="{FF2B5EF4-FFF2-40B4-BE49-F238E27FC236}">
                <a16:creationId xmlns:a16="http://schemas.microsoft.com/office/drawing/2014/main" id="{60EDBA0F-49DD-3E58-39A3-1039CB03D332}"/>
              </a:ext>
            </a:extLst>
          </p:cNvPr>
          <p:cNvSpPr/>
          <p:nvPr/>
        </p:nvSpPr>
        <p:spPr>
          <a:xfrm>
            <a:off x="764690" y="2239251"/>
            <a:ext cx="1706021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l99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средний балл по городам НО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7547331-87C6-583C-F2B3-87951F8587C2}"/>
              </a:ext>
            </a:extLst>
          </p:cNvPr>
          <p:cNvSpPr txBox="1"/>
          <p:nvPr/>
        </p:nvSpPr>
        <p:spPr>
          <a:xfrm>
            <a:off x="771269" y="3075185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34/60  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5A8436D-879B-A075-0AC7-70744B6D1D4F}"/>
              </a:ext>
            </a:extLst>
          </p:cNvPr>
          <p:cNvSpPr txBox="1"/>
          <p:nvPr/>
        </p:nvSpPr>
        <p:spPr>
          <a:xfrm>
            <a:off x="1372447" y="315212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5D6028FC-B0B4-0EF6-32AE-E5AF1B96946A}"/>
              </a:ext>
            </a:extLst>
          </p:cNvPr>
          <p:cNvSpPr txBox="1"/>
          <p:nvPr/>
        </p:nvSpPr>
        <p:spPr>
          <a:xfrm>
            <a:off x="771269" y="3353192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жилье и прилегающие пространства 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BCB8891-149E-F558-A454-9A59865519F2}"/>
              </a:ext>
            </a:extLst>
          </p:cNvPr>
          <p:cNvSpPr txBox="1"/>
          <p:nvPr/>
        </p:nvSpPr>
        <p:spPr>
          <a:xfrm>
            <a:off x="2823334" y="1700161"/>
            <a:ext cx="119905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 комфортный климат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9D16DF49-3F4A-8A97-F57C-FCA60C3FE27D}"/>
              </a:ext>
            </a:extLst>
          </p:cNvPr>
          <p:cNvSpPr txBox="1"/>
          <p:nvPr/>
        </p:nvSpPr>
        <p:spPr>
          <a:xfrm>
            <a:off x="632590" y="6365207"/>
            <a:ext cx="36383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*Индекс формируется Министерством строительства и жилищно-коммунального хозяйства РФ по административному центру муниципального образования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336ECF4B-F225-C078-029F-36234955F876}"/>
              </a:ext>
            </a:extLst>
          </p:cNvPr>
          <p:cNvSpPr txBox="1"/>
          <p:nvPr/>
        </p:nvSpPr>
        <p:spPr>
          <a:xfrm>
            <a:off x="771269" y="1037436"/>
            <a:ext cx="3638327" cy="1938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больше половины от максимального количества баллов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меньше половины от максимального количества баллов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Овал 199">
            <a:extLst>
              <a:ext uri="{FF2B5EF4-FFF2-40B4-BE49-F238E27FC236}">
                <a16:creationId xmlns:a16="http://schemas.microsoft.com/office/drawing/2014/main" id="{15D9CCFB-099B-E167-CF29-02692564828D}"/>
              </a:ext>
            </a:extLst>
          </p:cNvPr>
          <p:cNvSpPr/>
          <p:nvPr/>
        </p:nvSpPr>
        <p:spPr>
          <a:xfrm>
            <a:off x="642962" y="1025383"/>
            <a:ext cx="70348" cy="70348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2" name="Овал 201">
            <a:extLst>
              <a:ext uri="{FF2B5EF4-FFF2-40B4-BE49-F238E27FC236}">
                <a16:creationId xmlns:a16="http://schemas.microsoft.com/office/drawing/2014/main" id="{3EDA5452-0DA0-7C38-DEAA-8AB38AC5413E}"/>
              </a:ext>
            </a:extLst>
          </p:cNvPr>
          <p:cNvSpPr/>
          <p:nvPr/>
        </p:nvSpPr>
        <p:spPr>
          <a:xfrm>
            <a:off x="642962" y="1155152"/>
            <a:ext cx="70348" cy="70348"/>
          </a:xfrm>
          <a:prstGeom prst="ellipse">
            <a:avLst/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id="{C2E91F4A-34CD-9D5D-A847-4E399627CC02}"/>
              </a:ext>
            </a:extLst>
          </p:cNvPr>
          <p:cNvSpPr/>
          <p:nvPr/>
        </p:nvSpPr>
        <p:spPr>
          <a:xfrm flipH="1">
            <a:off x="2693806" y="2657877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99FF7127-A7D9-83DD-3190-7FF99DA60017}"/>
              </a:ext>
            </a:extLst>
          </p:cNvPr>
          <p:cNvSpPr txBox="1"/>
          <p:nvPr/>
        </p:nvSpPr>
        <p:spPr>
          <a:xfrm>
            <a:off x="2825265" y="3074091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25/60  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ECCDD3AF-7CAB-866E-239B-480DEDBF22EB}"/>
              </a:ext>
            </a:extLst>
          </p:cNvPr>
          <p:cNvSpPr txBox="1"/>
          <p:nvPr/>
        </p:nvSpPr>
        <p:spPr>
          <a:xfrm>
            <a:off x="3426443" y="315103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E70D385-76D0-2BAA-441E-627CDCF8D567}"/>
              </a:ext>
            </a:extLst>
          </p:cNvPr>
          <p:cNvSpPr txBox="1"/>
          <p:nvPr/>
        </p:nvSpPr>
        <p:spPr>
          <a:xfrm>
            <a:off x="2825266" y="3352098"/>
            <a:ext cx="144565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улично-дорожная сеть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2E95505E-A56B-9D29-0F25-51D3BD9C1816}"/>
              </a:ext>
            </a:extLst>
          </p:cNvPr>
          <p:cNvSpPr txBox="1"/>
          <p:nvPr/>
        </p:nvSpPr>
        <p:spPr>
          <a:xfrm>
            <a:off x="763172" y="4330424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29/60  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C46D27D4-C09B-4CCE-0358-C9809B03C61C}"/>
              </a:ext>
            </a:extLst>
          </p:cNvPr>
          <p:cNvSpPr txBox="1"/>
          <p:nvPr/>
        </p:nvSpPr>
        <p:spPr>
          <a:xfrm>
            <a:off x="1364350" y="4407368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2503DEC5-F616-3285-5430-C599627C9174}"/>
              </a:ext>
            </a:extLst>
          </p:cNvPr>
          <p:cNvSpPr txBox="1"/>
          <p:nvPr/>
        </p:nvSpPr>
        <p:spPr>
          <a:xfrm>
            <a:off x="763172" y="4608431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озелененные пространства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6BA4C204-F5B4-6DCF-C1C6-65189FC54C76}"/>
              </a:ext>
            </a:extLst>
          </p:cNvPr>
          <p:cNvSpPr txBox="1"/>
          <p:nvPr/>
        </p:nvSpPr>
        <p:spPr>
          <a:xfrm>
            <a:off x="2817168" y="4329330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30/60  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0B7F32D4-9F89-1BB0-1AEF-8843B06802AE}"/>
              </a:ext>
            </a:extLst>
          </p:cNvPr>
          <p:cNvSpPr txBox="1"/>
          <p:nvPr/>
        </p:nvSpPr>
        <p:spPr>
          <a:xfrm>
            <a:off x="3418346" y="4406274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5794E043-40FD-ABBF-6B6A-38A2707394BB}"/>
              </a:ext>
            </a:extLst>
          </p:cNvPr>
          <p:cNvSpPr txBox="1"/>
          <p:nvPr/>
        </p:nvSpPr>
        <p:spPr>
          <a:xfrm>
            <a:off x="2817168" y="4607337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общегородское пространство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1E934D3A-02AB-2C7B-E5BC-1A164AD8BE93}"/>
              </a:ext>
            </a:extLst>
          </p:cNvPr>
          <p:cNvSpPr txBox="1"/>
          <p:nvPr/>
        </p:nvSpPr>
        <p:spPr>
          <a:xfrm>
            <a:off x="763170" y="5586576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29/60  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BA81EB67-8975-7F09-A526-6E12CAE670D8}"/>
              </a:ext>
            </a:extLst>
          </p:cNvPr>
          <p:cNvSpPr txBox="1"/>
          <p:nvPr/>
        </p:nvSpPr>
        <p:spPr>
          <a:xfrm>
            <a:off x="1364348" y="5663520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D9B7A5A-EAA9-298F-696F-FC5A8E72A173}"/>
              </a:ext>
            </a:extLst>
          </p:cNvPr>
          <p:cNvSpPr txBox="1"/>
          <p:nvPr/>
        </p:nvSpPr>
        <p:spPr>
          <a:xfrm>
            <a:off x="763170" y="5864583"/>
            <a:ext cx="1809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социально-досуговая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669243B-9349-1132-386E-B82772AEBA35}"/>
              </a:ext>
            </a:extLst>
          </p:cNvPr>
          <p:cNvSpPr txBox="1"/>
          <p:nvPr/>
        </p:nvSpPr>
        <p:spPr>
          <a:xfrm>
            <a:off x="2817166" y="5585482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33/60  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0904C898-EB14-A5D2-77BD-F577E68462A3}"/>
              </a:ext>
            </a:extLst>
          </p:cNvPr>
          <p:cNvSpPr txBox="1"/>
          <p:nvPr/>
        </p:nvSpPr>
        <p:spPr>
          <a:xfrm>
            <a:off x="3418344" y="566242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68269774-FD19-B04B-8F9B-EE2B9E51C027}"/>
              </a:ext>
            </a:extLst>
          </p:cNvPr>
          <p:cNvSpPr txBox="1"/>
          <p:nvPr/>
        </p:nvSpPr>
        <p:spPr>
          <a:xfrm>
            <a:off x="2817166" y="5863489"/>
            <a:ext cx="17945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общественно-деловая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</a:p>
        </p:txBody>
      </p:sp>
      <p:pic>
        <p:nvPicPr>
          <p:cNvPr id="243" name="Рисунок 242" descr="Облачно с прояснениями со сплошной заливкой">
            <a:extLst>
              <a:ext uri="{FF2B5EF4-FFF2-40B4-BE49-F238E27FC236}">
                <a16:creationId xmlns:a16="http://schemas.microsoft.com/office/drawing/2014/main" id="{E90CF940-2637-98EA-385D-7A1D916B81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135523" y="1501072"/>
            <a:ext cx="360000" cy="360000"/>
          </a:xfrm>
          <a:prstGeom prst="rect">
            <a:avLst/>
          </a:prstGeom>
        </p:spPr>
      </p:pic>
      <p:pic>
        <p:nvPicPr>
          <p:cNvPr id="247" name="Рисунок 246" descr="Дорога со сплошной заливкой">
            <a:extLst>
              <a:ext uri="{FF2B5EF4-FFF2-40B4-BE49-F238E27FC236}">
                <a16:creationId xmlns:a16="http://schemas.microsoft.com/office/drawing/2014/main" id="{314E387F-F4FA-9534-23C9-D88BE19F19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135523" y="2757415"/>
            <a:ext cx="360000" cy="360000"/>
          </a:xfrm>
          <a:prstGeom prst="rect">
            <a:avLst/>
          </a:prstGeom>
        </p:spPr>
      </p:pic>
      <p:pic>
        <p:nvPicPr>
          <p:cNvPr id="251" name="Рисунок 250" descr="Пейзаж холма со сплошной заливкой">
            <a:extLst>
              <a:ext uri="{FF2B5EF4-FFF2-40B4-BE49-F238E27FC236}">
                <a16:creationId xmlns:a16="http://schemas.microsoft.com/office/drawing/2014/main" id="{B9E585B0-3872-12F5-3CD8-F02DE3E3AC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110712" y="4013748"/>
            <a:ext cx="360000" cy="360000"/>
          </a:xfrm>
          <a:prstGeom prst="rect">
            <a:avLst/>
          </a:prstGeom>
        </p:spPr>
      </p:pic>
      <p:pic>
        <p:nvPicPr>
          <p:cNvPr id="255" name="Рисунок 254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id="{9EE7AFE4-1BE3-F26B-1A91-744E1AD3EA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135523" y="5275557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3F0953-6AC5-CDBC-60E9-7D86ECD0577B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«РУТУЛЬСКИЙ РАЙОН»</a:t>
            </a:r>
          </a:p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170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28024</TotalTime>
  <Words>4174</Words>
  <Application>Microsoft Office PowerPoint</Application>
  <PresentationFormat>Лист A4 (210x297 мм)</PresentationFormat>
  <Paragraphs>1200</Paragraphs>
  <Slides>37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Управления экономики</cp:lastModifiedBy>
  <cp:revision>336</cp:revision>
  <dcterms:created xsi:type="dcterms:W3CDTF">2023-11-22T14:19:10Z</dcterms:created>
  <dcterms:modified xsi:type="dcterms:W3CDTF">2024-10-22T10:58:17Z</dcterms:modified>
</cp:coreProperties>
</file>